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60" r:id="rId3"/>
    <p:sldId id="284" r:id="rId4"/>
    <p:sldId id="288" r:id="rId5"/>
    <p:sldId id="289" r:id="rId6"/>
    <p:sldId id="287" r:id="rId7"/>
    <p:sldId id="290" r:id="rId8"/>
    <p:sldId id="265" r:id="rId9"/>
    <p:sldId id="268" r:id="rId10"/>
    <p:sldId id="267" r:id="rId11"/>
    <p:sldId id="291" r:id="rId12"/>
    <p:sldId id="272" r:id="rId13"/>
    <p:sldId id="271" r:id="rId14"/>
    <p:sldId id="292" r:id="rId15"/>
    <p:sldId id="270" r:id="rId16"/>
  </p:sldIdLst>
  <p:sldSz cx="9144000" cy="5143500" type="screen16x9"/>
  <p:notesSz cx="6858000" cy="9144000"/>
  <p:embeddedFontLst>
    <p:embeddedFont>
      <p:font typeface="B Nazanin" panose="00000400000000000000" pitchFamily="2" charset="-78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Lato Black" panose="020F0A02020204030203" pitchFamily="34" charset="0"/>
      <p:bold r:id="rId28"/>
      <p:boldItalic r:id="rId29"/>
    </p:embeddedFont>
    <p:embeddedFont>
      <p:font typeface="Lato Light" panose="020F03020202040302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A00"/>
    <a:srgbClr val="FF9311"/>
    <a:srgbClr val="84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95455F-198B-42C5-81CF-AED617D49399}">
  <a:tblStyle styleId="{4295455F-198B-42C5-81CF-AED617D493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EB795-251D-4376-A704-54D68D9BF6E3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5727F7-CA63-4DD0-9F42-C6FC6325BF6E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3- مثانه</a:t>
          </a:r>
          <a:endParaRPr lang="en-US" dirty="0">
            <a:cs typeface="B Nazanin" panose="00000400000000000000" pitchFamily="2" charset="-78"/>
          </a:endParaRPr>
        </a:p>
      </dgm:t>
    </dgm:pt>
    <dgm:pt modelId="{258E0EAF-CD80-4391-8E33-14BE588C1708}" type="parTrans" cxnId="{B26CEF93-BFE7-47E4-8452-FF6D22437688}">
      <dgm:prSet/>
      <dgm:spPr/>
      <dgm:t>
        <a:bodyPr/>
        <a:lstStyle/>
        <a:p>
          <a:endParaRPr lang="en-US"/>
        </a:p>
      </dgm:t>
    </dgm:pt>
    <dgm:pt modelId="{81BD5803-479A-4824-8BA8-3CD877FB6C68}" type="sibTrans" cxnId="{B26CEF93-BFE7-47E4-8452-FF6D22437688}">
      <dgm:prSet/>
      <dgm:spPr/>
      <dgm:t>
        <a:bodyPr/>
        <a:lstStyle/>
        <a:p>
          <a:endParaRPr lang="en-US"/>
        </a:p>
      </dgm:t>
    </dgm:pt>
    <dgm:pt modelId="{7380A864-C278-4E9E-8B9E-B38E7266CEEC}">
      <dgm:prSet phldrT="[Text]" custT="1"/>
      <dgm:spPr/>
      <dgm:t>
        <a:bodyPr/>
        <a:lstStyle/>
        <a:p>
          <a:r>
            <a:rPr lang="fa-IR" sz="2100" dirty="0">
              <a:cs typeface="B Nazanin" panose="00000400000000000000" pitchFamily="2" charset="-78"/>
            </a:rPr>
            <a:t>2-میزنای</a:t>
          </a:r>
          <a:endParaRPr lang="en-US" sz="2100" dirty="0">
            <a:cs typeface="B Nazanin" panose="00000400000000000000" pitchFamily="2" charset="-78"/>
          </a:endParaRPr>
        </a:p>
      </dgm:t>
    </dgm:pt>
    <dgm:pt modelId="{C5F76C35-D887-498A-A061-DB9C85B876B1}" type="parTrans" cxnId="{3EF6B13D-3B2E-4D55-AD8A-9A45DB4D7C0E}">
      <dgm:prSet/>
      <dgm:spPr/>
      <dgm:t>
        <a:bodyPr/>
        <a:lstStyle/>
        <a:p>
          <a:endParaRPr lang="en-US"/>
        </a:p>
      </dgm:t>
    </dgm:pt>
    <dgm:pt modelId="{EEABBF57-C537-4A14-AEF7-9BABF7730F1A}" type="sibTrans" cxnId="{3EF6B13D-3B2E-4D55-AD8A-9A45DB4D7C0E}">
      <dgm:prSet/>
      <dgm:spPr/>
      <dgm:t>
        <a:bodyPr/>
        <a:lstStyle/>
        <a:p>
          <a:endParaRPr lang="en-US"/>
        </a:p>
      </dgm:t>
    </dgm:pt>
    <dgm:pt modelId="{3597CDAD-B299-4388-B792-920C8B62DBB6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1- کلیه</a:t>
          </a:r>
          <a:endParaRPr lang="en-US" dirty="0">
            <a:cs typeface="B Nazanin" panose="00000400000000000000" pitchFamily="2" charset="-78"/>
          </a:endParaRPr>
        </a:p>
      </dgm:t>
    </dgm:pt>
    <dgm:pt modelId="{FDEAABC7-0C01-44A5-BF57-8E7DF449BC49}" type="parTrans" cxnId="{135A191B-BD07-42D2-9E7F-1448A33E10E3}">
      <dgm:prSet/>
      <dgm:spPr/>
      <dgm:t>
        <a:bodyPr/>
        <a:lstStyle/>
        <a:p>
          <a:endParaRPr lang="en-US"/>
        </a:p>
      </dgm:t>
    </dgm:pt>
    <dgm:pt modelId="{CDD383F6-B015-4E47-9E12-2D2883F05E8A}" type="sibTrans" cxnId="{135A191B-BD07-42D2-9E7F-1448A33E10E3}">
      <dgm:prSet/>
      <dgm:spPr/>
      <dgm:t>
        <a:bodyPr/>
        <a:lstStyle/>
        <a:p>
          <a:endParaRPr lang="en-US"/>
        </a:p>
      </dgm:t>
    </dgm:pt>
    <dgm:pt modelId="{9E222BCE-C2B8-43D1-BAA7-B5C226BE9CD7}" type="pres">
      <dgm:prSet presAssocID="{A64EB795-251D-4376-A704-54D68D9BF6E3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A30D3B2-D1D4-440E-A2DF-0477619B77B7}" type="pres">
      <dgm:prSet presAssocID="{3597CDAD-B299-4388-B792-920C8B62DBB6}" presName="Accent3" presStyleCnt="0"/>
      <dgm:spPr/>
    </dgm:pt>
    <dgm:pt modelId="{57D5DCD8-C048-429B-931D-302ED9EDD6D9}" type="pres">
      <dgm:prSet presAssocID="{3597CDAD-B299-4388-B792-920C8B62DBB6}" presName="Accent" presStyleLbl="node1" presStyleIdx="0" presStyleCnt="3"/>
      <dgm:spPr/>
    </dgm:pt>
    <dgm:pt modelId="{F7F4CB9A-3C71-4C8C-B4D2-A67445E99516}" type="pres">
      <dgm:prSet presAssocID="{3597CDAD-B299-4388-B792-920C8B62DBB6}" presName="ParentBackground3" presStyleCnt="0"/>
      <dgm:spPr/>
    </dgm:pt>
    <dgm:pt modelId="{81E4CFEC-87F2-4EE9-A2D9-1169069DE137}" type="pres">
      <dgm:prSet presAssocID="{3597CDAD-B299-4388-B792-920C8B62DBB6}" presName="ParentBackground" presStyleLbl="fgAcc1" presStyleIdx="0" presStyleCnt="3"/>
      <dgm:spPr/>
    </dgm:pt>
    <dgm:pt modelId="{C6A060C9-6BDB-41CF-9A78-4B2286614EE4}" type="pres">
      <dgm:prSet presAssocID="{3597CDAD-B299-4388-B792-920C8B62DBB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6529192-0380-4094-AAF4-CF803C246B89}" type="pres">
      <dgm:prSet presAssocID="{7380A864-C278-4E9E-8B9E-B38E7266CEEC}" presName="Accent2" presStyleCnt="0"/>
      <dgm:spPr/>
    </dgm:pt>
    <dgm:pt modelId="{5CED2C26-9AFF-4A3D-A964-0BDC2CA93D65}" type="pres">
      <dgm:prSet presAssocID="{7380A864-C278-4E9E-8B9E-B38E7266CEEC}" presName="Accent" presStyleLbl="node1" presStyleIdx="1" presStyleCnt="3"/>
      <dgm:spPr/>
    </dgm:pt>
    <dgm:pt modelId="{840CD110-C21C-408D-A1A0-48F3CE487EA4}" type="pres">
      <dgm:prSet presAssocID="{7380A864-C278-4E9E-8B9E-B38E7266CEEC}" presName="ParentBackground2" presStyleCnt="0"/>
      <dgm:spPr/>
    </dgm:pt>
    <dgm:pt modelId="{62024356-10C3-4448-98E3-5E59DBB08136}" type="pres">
      <dgm:prSet presAssocID="{7380A864-C278-4E9E-8B9E-B38E7266CEEC}" presName="ParentBackground" presStyleLbl="fgAcc1" presStyleIdx="1" presStyleCnt="3"/>
      <dgm:spPr/>
    </dgm:pt>
    <dgm:pt modelId="{EF3841C7-AC93-4611-888F-02A2EFECC123}" type="pres">
      <dgm:prSet presAssocID="{7380A864-C278-4E9E-8B9E-B38E7266CEE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9B1BE-982E-47F1-A082-7260A5A76E55}" type="pres">
      <dgm:prSet presAssocID="{665727F7-CA63-4DD0-9F42-C6FC6325BF6E}" presName="Accent1" presStyleCnt="0"/>
      <dgm:spPr/>
    </dgm:pt>
    <dgm:pt modelId="{C31DC894-5196-4ADE-B72A-AE360F25A74F}" type="pres">
      <dgm:prSet presAssocID="{665727F7-CA63-4DD0-9F42-C6FC6325BF6E}" presName="Accent" presStyleLbl="node1" presStyleIdx="2" presStyleCnt="3"/>
      <dgm:spPr/>
    </dgm:pt>
    <dgm:pt modelId="{AC242C4E-69DE-44B5-9BF2-4F5B39F7661B}" type="pres">
      <dgm:prSet presAssocID="{665727F7-CA63-4DD0-9F42-C6FC6325BF6E}" presName="ParentBackground1" presStyleCnt="0"/>
      <dgm:spPr/>
    </dgm:pt>
    <dgm:pt modelId="{31F32943-488C-4651-ABFB-344DFF3C4197}" type="pres">
      <dgm:prSet presAssocID="{665727F7-CA63-4DD0-9F42-C6FC6325BF6E}" presName="ParentBackground" presStyleLbl="fgAcc1" presStyleIdx="2" presStyleCnt="3"/>
      <dgm:spPr/>
    </dgm:pt>
    <dgm:pt modelId="{0BCB7C17-02BF-4BB9-833C-BF60591A1A14}" type="pres">
      <dgm:prSet presAssocID="{665727F7-CA63-4DD0-9F42-C6FC6325BF6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35A191B-BD07-42D2-9E7F-1448A33E10E3}" srcId="{A64EB795-251D-4376-A704-54D68D9BF6E3}" destId="{3597CDAD-B299-4388-B792-920C8B62DBB6}" srcOrd="2" destOrd="0" parTransId="{FDEAABC7-0C01-44A5-BF57-8E7DF449BC49}" sibTransId="{CDD383F6-B015-4E47-9E12-2D2883F05E8A}"/>
    <dgm:cxn modelId="{3EF6B13D-3B2E-4D55-AD8A-9A45DB4D7C0E}" srcId="{A64EB795-251D-4376-A704-54D68D9BF6E3}" destId="{7380A864-C278-4E9E-8B9E-B38E7266CEEC}" srcOrd="1" destOrd="0" parTransId="{C5F76C35-D887-498A-A061-DB9C85B876B1}" sibTransId="{EEABBF57-C537-4A14-AEF7-9BABF7730F1A}"/>
    <dgm:cxn modelId="{211D6C66-673D-4C31-8817-F54D40728008}" type="presOf" srcId="{7380A864-C278-4E9E-8B9E-B38E7266CEEC}" destId="{EF3841C7-AC93-4611-888F-02A2EFECC123}" srcOrd="1" destOrd="0" presId="urn:microsoft.com/office/officeart/2011/layout/CircleProcess"/>
    <dgm:cxn modelId="{43476373-926F-4C27-AD02-25DB9F082997}" type="presOf" srcId="{7380A864-C278-4E9E-8B9E-B38E7266CEEC}" destId="{62024356-10C3-4448-98E3-5E59DBB08136}" srcOrd="0" destOrd="0" presId="urn:microsoft.com/office/officeart/2011/layout/CircleProcess"/>
    <dgm:cxn modelId="{51B4437A-E0B9-49F8-8935-D2BE935F32F2}" type="presOf" srcId="{3597CDAD-B299-4388-B792-920C8B62DBB6}" destId="{81E4CFEC-87F2-4EE9-A2D9-1169069DE137}" srcOrd="0" destOrd="0" presId="urn:microsoft.com/office/officeart/2011/layout/CircleProcess"/>
    <dgm:cxn modelId="{206D8F91-5957-4FE1-A6EB-C955E6EEFB03}" type="presOf" srcId="{665727F7-CA63-4DD0-9F42-C6FC6325BF6E}" destId="{31F32943-488C-4651-ABFB-344DFF3C4197}" srcOrd="0" destOrd="0" presId="urn:microsoft.com/office/officeart/2011/layout/CircleProcess"/>
    <dgm:cxn modelId="{B26CEF93-BFE7-47E4-8452-FF6D22437688}" srcId="{A64EB795-251D-4376-A704-54D68D9BF6E3}" destId="{665727F7-CA63-4DD0-9F42-C6FC6325BF6E}" srcOrd="0" destOrd="0" parTransId="{258E0EAF-CD80-4391-8E33-14BE588C1708}" sibTransId="{81BD5803-479A-4824-8BA8-3CD877FB6C68}"/>
    <dgm:cxn modelId="{C4BD4CD7-1A86-480F-BC1C-F73AF14F4B0D}" type="presOf" srcId="{A64EB795-251D-4376-A704-54D68D9BF6E3}" destId="{9E222BCE-C2B8-43D1-BAA7-B5C226BE9CD7}" srcOrd="0" destOrd="0" presId="urn:microsoft.com/office/officeart/2011/layout/CircleProcess"/>
    <dgm:cxn modelId="{2B93C1E0-C43A-461A-9ED8-A5D61384D2D5}" type="presOf" srcId="{3597CDAD-B299-4388-B792-920C8B62DBB6}" destId="{C6A060C9-6BDB-41CF-9A78-4B2286614EE4}" srcOrd="1" destOrd="0" presId="urn:microsoft.com/office/officeart/2011/layout/CircleProcess"/>
    <dgm:cxn modelId="{49251CFA-986E-4B61-8A0A-34A66735F271}" type="presOf" srcId="{665727F7-CA63-4DD0-9F42-C6FC6325BF6E}" destId="{0BCB7C17-02BF-4BB9-833C-BF60591A1A14}" srcOrd="1" destOrd="0" presId="urn:microsoft.com/office/officeart/2011/layout/CircleProcess"/>
    <dgm:cxn modelId="{9D9EB6B1-2F8B-4758-94B6-73C73901EA5F}" type="presParOf" srcId="{9E222BCE-C2B8-43D1-BAA7-B5C226BE9CD7}" destId="{8A30D3B2-D1D4-440E-A2DF-0477619B77B7}" srcOrd="0" destOrd="0" presId="urn:microsoft.com/office/officeart/2011/layout/CircleProcess"/>
    <dgm:cxn modelId="{1CD53DFF-2F81-40FE-8C1A-7FB15C8D6246}" type="presParOf" srcId="{8A30D3B2-D1D4-440E-A2DF-0477619B77B7}" destId="{57D5DCD8-C048-429B-931D-302ED9EDD6D9}" srcOrd="0" destOrd="0" presId="urn:microsoft.com/office/officeart/2011/layout/CircleProcess"/>
    <dgm:cxn modelId="{9F902E5B-2484-46C0-A823-9AA4464633A1}" type="presParOf" srcId="{9E222BCE-C2B8-43D1-BAA7-B5C226BE9CD7}" destId="{F7F4CB9A-3C71-4C8C-B4D2-A67445E99516}" srcOrd="1" destOrd="0" presId="urn:microsoft.com/office/officeart/2011/layout/CircleProcess"/>
    <dgm:cxn modelId="{49F5A992-8F0B-4632-939B-A7A094A23C3C}" type="presParOf" srcId="{F7F4CB9A-3C71-4C8C-B4D2-A67445E99516}" destId="{81E4CFEC-87F2-4EE9-A2D9-1169069DE137}" srcOrd="0" destOrd="0" presId="urn:microsoft.com/office/officeart/2011/layout/CircleProcess"/>
    <dgm:cxn modelId="{3F3ADDDB-CF92-4959-AF88-508E06253861}" type="presParOf" srcId="{9E222BCE-C2B8-43D1-BAA7-B5C226BE9CD7}" destId="{C6A060C9-6BDB-41CF-9A78-4B2286614EE4}" srcOrd="2" destOrd="0" presId="urn:microsoft.com/office/officeart/2011/layout/CircleProcess"/>
    <dgm:cxn modelId="{C1B915EC-E1A9-4E35-ADD4-AB6EE51BF698}" type="presParOf" srcId="{9E222BCE-C2B8-43D1-BAA7-B5C226BE9CD7}" destId="{56529192-0380-4094-AAF4-CF803C246B89}" srcOrd="3" destOrd="0" presId="urn:microsoft.com/office/officeart/2011/layout/CircleProcess"/>
    <dgm:cxn modelId="{92C55085-14DD-43F0-BF5A-D2BC8B92439F}" type="presParOf" srcId="{56529192-0380-4094-AAF4-CF803C246B89}" destId="{5CED2C26-9AFF-4A3D-A964-0BDC2CA93D65}" srcOrd="0" destOrd="0" presId="urn:microsoft.com/office/officeart/2011/layout/CircleProcess"/>
    <dgm:cxn modelId="{D38ED80F-C501-4900-B5A5-43E7108FA1A7}" type="presParOf" srcId="{9E222BCE-C2B8-43D1-BAA7-B5C226BE9CD7}" destId="{840CD110-C21C-408D-A1A0-48F3CE487EA4}" srcOrd="4" destOrd="0" presId="urn:microsoft.com/office/officeart/2011/layout/CircleProcess"/>
    <dgm:cxn modelId="{8A1CFE33-0508-4D2E-AC6B-0844A94C7EFC}" type="presParOf" srcId="{840CD110-C21C-408D-A1A0-48F3CE487EA4}" destId="{62024356-10C3-4448-98E3-5E59DBB08136}" srcOrd="0" destOrd="0" presId="urn:microsoft.com/office/officeart/2011/layout/CircleProcess"/>
    <dgm:cxn modelId="{223D10BA-A6FD-4F9F-95B1-2C207E7EC295}" type="presParOf" srcId="{9E222BCE-C2B8-43D1-BAA7-B5C226BE9CD7}" destId="{EF3841C7-AC93-4611-888F-02A2EFECC123}" srcOrd="5" destOrd="0" presId="urn:microsoft.com/office/officeart/2011/layout/CircleProcess"/>
    <dgm:cxn modelId="{20D36269-90B2-403D-A187-C1D86930C83A}" type="presParOf" srcId="{9E222BCE-C2B8-43D1-BAA7-B5C226BE9CD7}" destId="{2769B1BE-982E-47F1-A082-7260A5A76E55}" srcOrd="6" destOrd="0" presId="urn:microsoft.com/office/officeart/2011/layout/CircleProcess"/>
    <dgm:cxn modelId="{3FC4C7D7-4475-4D42-881F-1BE42788220E}" type="presParOf" srcId="{2769B1BE-982E-47F1-A082-7260A5A76E55}" destId="{C31DC894-5196-4ADE-B72A-AE360F25A74F}" srcOrd="0" destOrd="0" presId="urn:microsoft.com/office/officeart/2011/layout/CircleProcess"/>
    <dgm:cxn modelId="{A703F352-DB3C-4D09-AECF-50123F1D8C6E}" type="presParOf" srcId="{9E222BCE-C2B8-43D1-BAA7-B5C226BE9CD7}" destId="{AC242C4E-69DE-44B5-9BF2-4F5B39F7661B}" srcOrd="7" destOrd="0" presId="urn:microsoft.com/office/officeart/2011/layout/CircleProcess"/>
    <dgm:cxn modelId="{1768B1EB-4C29-4D37-B9D3-E86A12C2B879}" type="presParOf" srcId="{AC242C4E-69DE-44B5-9BF2-4F5B39F7661B}" destId="{31F32943-488C-4651-ABFB-344DFF3C4197}" srcOrd="0" destOrd="0" presId="urn:microsoft.com/office/officeart/2011/layout/CircleProcess"/>
    <dgm:cxn modelId="{AEB45373-2292-4D85-A654-CD0AB6D4FF1E}" type="presParOf" srcId="{9E222BCE-C2B8-43D1-BAA7-B5C226BE9CD7}" destId="{0BCB7C17-02BF-4BB9-833C-BF60591A1A14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5DCD8-C048-429B-931D-302ED9EDD6D9}">
      <dsp:nvSpPr>
        <dsp:cNvPr id="0" name=""/>
        <dsp:cNvSpPr/>
      </dsp:nvSpPr>
      <dsp:spPr>
        <a:xfrm>
          <a:off x="3526313" y="475170"/>
          <a:ext cx="1258716" cy="12589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4CFEC-87F2-4EE9-A2D9-1169069DE137}">
      <dsp:nvSpPr>
        <dsp:cNvPr id="0" name=""/>
        <dsp:cNvSpPr/>
      </dsp:nvSpPr>
      <dsp:spPr>
        <a:xfrm>
          <a:off x="3568106" y="517143"/>
          <a:ext cx="1175129" cy="11750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cs typeface="B Nazanin" panose="00000400000000000000" pitchFamily="2" charset="-78"/>
            </a:rPr>
            <a:t>1- کلیه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3736099" y="685032"/>
        <a:ext cx="839144" cy="839225"/>
      </dsp:txXfrm>
    </dsp:sp>
    <dsp:sp modelId="{5CED2C26-9AFF-4A3D-A964-0BDC2CA93D65}">
      <dsp:nvSpPr>
        <dsp:cNvPr id="0" name=""/>
        <dsp:cNvSpPr/>
      </dsp:nvSpPr>
      <dsp:spPr>
        <a:xfrm rot="2700000">
          <a:off x="2226909" y="476692"/>
          <a:ext cx="1255684" cy="1255684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24356-10C3-4448-98E3-5E59DBB08136}">
      <dsp:nvSpPr>
        <dsp:cNvPr id="0" name=""/>
        <dsp:cNvSpPr/>
      </dsp:nvSpPr>
      <dsp:spPr>
        <a:xfrm>
          <a:off x="2267187" y="517143"/>
          <a:ext cx="1175129" cy="11750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100" kern="1200" dirty="0">
              <a:cs typeface="B Nazanin" panose="00000400000000000000" pitchFamily="2" charset="-78"/>
            </a:rPr>
            <a:t>2-میزنای</a:t>
          </a:r>
          <a:endParaRPr lang="en-US" sz="2100" kern="1200" dirty="0">
            <a:cs typeface="B Nazanin" panose="00000400000000000000" pitchFamily="2" charset="-78"/>
          </a:endParaRPr>
        </a:p>
      </dsp:txBody>
      <dsp:txXfrm>
        <a:off x="2435179" y="685032"/>
        <a:ext cx="839144" cy="839225"/>
      </dsp:txXfrm>
    </dsp:sp>
    <dsp:sp modelId="{C31DC894-5196-4ADE-B72A-AE360F25A74F}">
      <dsp:nvSpPr>
        <dsp:cNvPr id="0" name=""/>
        <dsp:cNvSpPr/>
      </dsp:nvSpPr>
      <dsp:spPr>
        <a:xfrm rot="2700000">
          <a:off x="925990" y="476692"/>
          <a:ext cx="1255684" cy="1255684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32943-488C-4651-ABFB-344DFF3C4197}">
      <dsp:nvSpPr>
        <dsp:cNvPr id="0" name=""/>
        <dsp:cNvSpPr/>
      </dsp:nvSpPr>
      <dsp:spPr>
        <a:xfrm>
          <a:off x="966268" y="517143"/>
          <a:ext cx="1175129" cy="11750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cs typeface="B Nazanin" panose="00000400000000000000" pitchFamily="2" charset="-78"/>
            </a:rPr>
            <a:t>3- مثانه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1134260" y="685032"/>
        <a:ext cx="839144" cy="839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988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6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275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34300" y="925025"/>
            <a:ext cx="7075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656" y="1423414"/>
            <a:ext cx="9155849" cy="3718952"/>
            <a:chOff x="1669785" y="210240"/>
            <a:chExt cx="3861435" cy="1568450"/>
          </a:xfrm>
        </p:grpSpPr>
        <p:sp>
          <p:nvSpPr>
            <p:cNvPr id="12" name="Google Shape;12;p2"/>
            <p:cNvSpPr/>
            <p:nvPr/>
          </p:nvSpPr>
          <p:spPr>
            <a:xfrm>
              <a:off x="1669785" y="210240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69785" y="939220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</a:srgbClr>
                </a:gs>
                <a:gs pos="100000">
                  <a:srgbClr val="FF6A00">
                    <a:alpha val="71764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670420" y="576000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</a:srgbClr>
                </a:gs>
                <a:gs pos="100000">
                  <a:srgbClr val="CC0000">
                    <a:alpha val="5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7050569" y="-7"/>
            <a:ext cx="2094087" cy="5152358"/>
          </a:xfrm>
          <a:custGeom>
            <a:avLst/>
            <a:gdLst/>
            <a:ahLst/>
            <a:cxnLst/>
            <a:rect l="l" t="t" r="r" b="b"/>
            <a:pathLst>
              <a:path w="882650" h="2171700" extrusionOk="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8026497" y="-7"/>
            <a:ext cx="1114838" cy="5152358"/>
          </a:xfrm>
          <a:custGeom>
            <a:avLst/>
            <a:gdLst/>
            <a:ahLst/>
            <a:cxnLst/>
            <a:rect l="l" t="t" r="r" b="b"/>
            <a:pathLst>
              <a:path w="469900" h="2171700" extrusionOk="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7540039" y="-7"/>
            <a:ext cx="1596930" cy="5152358"/>
          </a:xfrm>
          <a:custGeom>
            <a:avLst/>
            <a:gdLst/>
            <a:ahLst/>
            <a:cxnLst/>
            <a:rect l="l" t="t" r="r" b="b"/>
            <a:pathLst>
              <a:path w="673100" h="2171700" extrusionOk="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/>
          <p:nvPr/>
        </p:nvSpPr>
        <p:spPr>
          <a:xfrm rot="10800000">
            <a:off x="-656" y="-7"/>
            <a:ext cx="2094087" cy="5152358"/>
          </a:xfrm>
          <a:custGeom>
            <a:avLst/>
            <a:gdLst/>
            <a:ahLst/>
            <a:cxnLst/>
            <a:rect l="l" t="t" r="r" b="b"/>
            <a:pathLst>
              <a:path w="882650" h="2171700" extrusionOk="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 rot="10800000">
            <a:off x="2664" y="-7"/>
            <a:ext cx="1114838" cy="5152358"/>
          </a:xfrm>
          <a:custGeom>
            <a:avLst/>
            <a:gdLst/>
            <a:ahLst/>
            <a:cxnLst/>
            <a:rect l="l" t="t" r="r" b="b"/>
            <a:pathLst>
              <a:path w="469900" h="2171700" extrusionOk="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 rot="10800000">
            <a:off x="7031" y="-7"/>
            <a:ext cx="1596930" cy="5152358"/>
          </a:xfrm>
          <a:custGeom>
            <a:avLst/>
            <a:gdLst/>
            <a:ahLst/>
            <a:cxnLst/>
            <a:rect l="l" t="t" r="r" b="b"/>
            <a:pathLst>
              <a:path w="673100" h="2171700" extrusionOk="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2038025" y="1476000"/>
            <a:ext cx="5067900" cy="304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Char char="◦"/>
              <a:defRPr sz="3200" i="1"/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8pPr>
            <a:lvl9pPr marL="4114800" lvl="8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9pPr>
          </a:lstStyle>
          <a:p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endParaRPr sz="9600" b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7050569" y="-7"/>
            <a:ext cx="2094087" cy="5152358"/>
          </a:xfrm>
          <a:custGeom>
            <a:avLst/>
            <a:gdLst/>
            <a:ahLst/>
            <a:cxnLst/>
            <a:rect l="l" t="t" r="r" b="b"/>
            <a:pathLst>
              <a:path w="882650" h="2171700" extrusionOk="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8026497" y="-7"/>
            <a:ext cx="1114838" cy="5152358"/>
          </a:xfrm>
          <a:custGeom>
            <a:avLst/>
            <a:gdLst/>
            <a:ahLst/>
            <a:cxnLst/>
            <a:rect l="l" t="t" r="r" b="b"/>
            <a:pathLst>
              <a:path w="469900" h="2171700" extrusionOk="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7540039" y="-7"/>
            <a:ext cx="1596930" cy="5152358"/>
          </a:xfrm>
          <a:custGeom>
            <a:avLst/>
            <a:gdLst/>
            <a:ahLst/>
            <a:cxnLst/>
            <a:rect l="l" t="t" r="r" b="b"/>
            <a:pathLst>
              <a:path w="673100" h="2171700" extrusionOk="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title" hasCustomPrompt="1"/>
          </p:nvPr>
        </p:nvSpPr>
        <p:spPr>
          <a:xfrm>
            <a:off x="737850" y="517525"/>
            <a:ext cx="6545452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just" rtl="1">
              <a:spcBef>
                <a:spcPts val="0"/>
              </a:spcBef>
              <a:spcAft>
                <a:spcPts val="0"/>
              </a:spcAft>
              <a:buSzPts val="3000"/>
              <a:buNone/>
              <a:defRPr baseline="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 hasCustomPrompt="1"/>
          </p:nvPr>
        </p:nvSpPr>
        <p:spPr>
          <a:xfrm>
            <a:off x="737850" y="1475700"/>
            <a:ext cx="6545452" cy="30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60000" lvl="0" indent="-360000" algn="just" rtl="1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SzPts val="2400"/>
              <a:buChar char="◦"/>
              <a:defRPr sz="2000" baseline="0">
                <a:cs typeface="B Nazanin" panose="00000400000000000000" pitchFamily="2" charset="-78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r>
              <a:rPr lang="fa-IR" dirty="0"/>
              <a:t>متن را بنویسید</a:t>
            </a:r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7050569" y="-7"/>
            <a:ext cx="2094087" cy="5152358"/>
          </a:xfrm>
          <a:custGeom>
            <a:avLst/>
            <a:gdLst/>
            <a:ahLst/>
            <a:cxnLst/>
            <a:rect l="l" t="t" r="r" b="b"/>
            <a:pathLst>
              <a:path w="882650" h="2171700" extrusionOk="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026497" y="-7"/>
            <a:ext cx="1114838" cy="5152358"/>
          </a:xfrm>
          <a:custGeom>
            <a:avLst/>
            <a:gdLst/>
            <a:ahLst/>
            <a:cxnLst/>
            <a:rect l="l" t="t" r="r" b="b"/>
            <a:pathLst>
              <a:path w="469900" h="2171700" extrusionOk="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7540039" y="-7"/>
            <a:ext cx="1596930" cy="5152358"/>
          </a:xfrm>
          <a:custGeom>
            <a:avLst/>
            <a:gdLst/>
            <a:ahLst/>
            <a:cxnLst/>
            <a:rect l="l" t="t" r="r" b="b"/>
            <a:pathLst>
              <a:path w="673100" h="2171700" extrusionOk="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35;p5"/>
          <p:cNvSpPr txBox="1">
            <a:spLocks noGrp="1"/>
          </p:cNvSpPr>
          <p:nvPr>
            <p:ph type="title" hasCustomPrompt="1"/>
          </p:nvPr>
        </p:nvSpPr>
        <p:spPr>
          <a:xfrm>
            <a:off x="737850" y="517525"/>
            <a:ext cx="6545452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just" rtl="1">
              <a:spcBef>
                <a:spcPts val="0"/>
              </a:spcBef>
              <a:spcAft>
                <a:spcPts val="0"/>
              </a:spcAft>
              <a:buSzPts val="3000"/>
              <a:buNone/>
              <a:defRPr baseline="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  <p:sp>
        <p:nvSpPr>
          <p:cNvPr id="10" name="Google Shape;36;p5"/>
          <p:cNvSpPr txBox="1">
            <a:spLocks noGrp="1"/>
          </p:cNvSpPr>
          <p:nvPr>
            <p:ph type="body" idx="13" hasCustomPrompt="1"/>
          </p:nvPr>
        </p:nvSpPr>
        <p:spPr>
          <a:xfrm>
            <a:off x="4172166" y="1507820"/>
            <a:ext cx="3111136" cy="30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60000" lvl="0" indent="-360000" algn="just" rtl="1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SzPts val="2400"/>
              <a:buChar char="◦"/>
              <a:defRPr sz="2000" baseline="0">
                <a:cs typeface="B Nazanin" panose="00000400000000000000" pitchFamily="2" charset="-78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r>
              <a:rPr lang="fa-IR" dirty="0"/>
              <a:t>متن را بنویسید</a:t>
            </a:r>
            <a:endParaRPr dirty="0"/>
          </a:p>
        </p:txBody>
      </p:sp>
      <p:sp>
        <p:nvSpPr>
          <p:cNvPr id="11" name="Google Shape;36;p5"/>
          <p:cNvSpPr txBox="1">
            <a:spLocks noGrp="1"/>
          </p:cNvSpPr>
          <p:nvPr>
            <p:ph type="body" idx="14" hasCustomPrompt="1"/>
          </p:nvPr>
        </p:nvSpPr>
        <p:spPr>
          <a:xfrm>
            <a:off x="783074" y="1507820"/>
            <a:ext cx="3111136" cy="30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60000" lvl="0" indent="-360000" algn="just" rtl="1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SzPts val="2400"/>
              <a:buChar char="◦"/>
              <a:defRPr sz="2000" baseline="0">
                <a:cs typeface="B Nazanin" panose="00000400000000000000" pitchFamily="2" charset="-78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r>
              <a:rPr lang="fa-IR" dirty="0"/>
              <a:t>متن را بنویسید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7050569" y="-7"/>
            <a:ext cx="2094087" cy="5152358"/>
          </a:xfrm>
          <a:custGeom>
            <a:avLst/>
            <a:gdLst/>
            <a:ahLst/>
            <a:cxnLst/>
            <a:rect l="l" t="t" r="r" b="b"/>
            <a:pathLst>
              <a:path w="882650" h="2171700" extrusionOk="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8026497" y="-7"/>
            <a:ext cx="1114838" cy="5152358"/>
          </a:xfrm>
          <a:custGeom>
            <a:avLst/>
            <a:gdLst/>
            <a:ahLst/>
            <a:cxnLst/>
            <a:rect l="l" t="t" r="r" b="b"/>
            <a:pathLst>
              <a:path w="469900" h="2171700" extrusionOk="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7540039" y="-7"/>
            <a:ext cx="1596930" cy="5152358"/>
          </a:xfrm>
          <a:custGeom>
            <a:avLst/>
            <a:gdLst/>
            <a:ahLst/>
            <a:cxnLst/>
            <a:rect l="l" t="t" r="r" b="b"/>
            <a:pathLst>
              <a:path w="673100" h="2171700" extrusionOk="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35;p5"/>
          <p:cNvSpPr txBox="1">
            <a:spLocks noGrp="1"/>
          </p:cNvSpPr>
          <p:nvPr>
            <p:ph type="title" hasCustomPrompt="1"/>
          </p:nvPr>
        </p:nvSpPr>
        <p:spPr>
          <a:xfrm>
            <a:off x="737850" y="517525"/>
            <a:ext cx="6545452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just" rtl="1">
              <a:spcBef>
                <a:spcPts val="0"/>
              </a:spcBef>
              <a:spcAft>
                <a:spcPts val="0"/>
              </a:spcAft>
              <a:buSzPts val="3000"/>
              <a:buNone/>
              <a:defRPr baseline="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7050569" y="-7"/>
            <a:ext cx="2094087" cy="5152358"/>
          </a:xfrm>
          <a:custGeom>
            <a:avLst/>
            <a:gdLst/>
            <a:ahLst/>
            <a:cxnLst/>
            <a:rect l="l" t="t" r="r" b="b"/>
            <a:pathLst>
              <a:path w="882650" h="2171700" extrusionOk="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8026497" y="-7"/>
            <a:ext cx="1114838" cy="5152358"/>
          </a:xfrm>
          <a:custGeom>
            <a:avLst/>
            <a:gdLst/>
            <a:ahLst/>
            <a:cxnLst/>
            <a:rect l="l" t="t" r="r" b="b"/>
            <a:pathLst>
              <a:path w="469900" h="2171700" extrusionOk="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7540039" y="-7"/>
            <a:ext cx="1596930" cy="5152358"/>
          </a:xfrm>
          <a:custGeom>
            <a:avLst/>
            <a:gdLst/>
            <a:ahLst/>
            <a:cxnLst/>
            <a:rect l="l" t="t" r="r" b="b"/>
            <a:pathLst>
              <a:path w="673100" h="2171700" extrusionOk="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1"/>
          <p:cNvGrpSpPr/>
          <p:nvPr/>
        </p:nvGrpSpPr>
        <p:grpSpPr>
          <a:xfrm>
            <a:off x="-12688" y="3585323"/>
            <a:ext cx="9155849" cy="1557000"/>
            <a:chOff x="1669785" y="210240"/>
            <a:chExt cx="3861435" cy="1568450"/>
          </a:xfrm>
        </p:grpSpPr>
        <p:sp>
          <p:nvSpPr>
            <p:cNvPr id="74" name="Google Shape;74;p11"/>
            <p:cNvSpPr/>
            <p:nvPr/>
          </p:nvSpPr>
          <p:spPr>
            <a:xfrm>
              <a:off x="1669785" y="210240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1669785" y="939220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</a:srgbClr>
                </a:gs>
                <a:gs pos="100000">
                  <a:srgbClr val="FF6A00">
                    <a:alpha val="71764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1670420" y="576000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</a:srgbClr>
                </a:gs>
                <a:gs pos="100000">
                  <a:srgbClr val="CC0000">
                    <a:alpha val="5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 preserve="1" userDrawn="1">
  <p:cSld name="1_Blank bottom wave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1"/>
          <p:cNvGrpSpPr/>
          <p:nvPr/>
        </p:nvGrpSpPr>
        <p:grpSpPr>
          <a:xfrm>
            <a:off x="-12688" y="4199859"/>
            <a:ext cx="9155849" cy="942463"/>
            <a:chOff x="1669785" y="210240"/>
            <a:chExt cx="3861435" cy="1568450"/>
          </a:xfrm>
        </p:grpSpPr>
        <p:sp>
          <p:nvSpPr>
            <p:cNvPr id="74" name="Google Shape;74;p11"/>
            <p:cNvSpPr/>
            <p:nvPr/>
          </p:nvSpPr>
          <p:spPr>
            <a:xfrm>
              <a:off x="1669785" y="210240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1669785" y="939220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</a:srgbClr>
                </a:gs>
                <a:gs pos="100000">
                  <a:srgbClr val="FF6A00">
                    <a:alpha val="71764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1670420" y="576000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</a:srgbClr>
                </a:gs>
                <a:gs pos="100000">
                  <a:srgbClr val="CC0000">
                    <a:alpha val="5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35;p5"/>
          <p:cNvSpPr txBox="1">
            <a:spLocks noGrp="1"/>
          </p:cNvSpPr>
          <p:nvPr>
            <p:ph type="title" hasCustomPrompt="1"/>
          </p:nvPr>
        </p:nvSpPr>
        <p:spPr>
          <a:xfrm>
            <a:off x="584797" y="416739"/>
            <a:ext cx="7895787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just" rtl="1">
              <a:spcBef>
                <a:spcPts val="0"/>
              </a:spcBef>
              <a:spcAft>
                <a:spcPts val="0"/>
              </a:spcAft>
              <a:buSzPts val="3000"/>
              <a:buNone/>
              <a:defRPr baseline="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  <p:sp>
        <p:nvSpPr>
          <p:cNvPr id="8" name="Google Shape;36;p5"/>
          <p:cNvSpPr txBox="1">
            <a:spLocks noGrp="1"/>
          </p:cNvSpPr>
          <p:nvPr>
            <p:ph type="body" idx="1" hasCustomPrompt="1"/>
          </p:nvPr>
        </p:nvSpPr>
        <p:spPr>
          <a:xfrm>
            <a:off x="584797" y="1374914"/>
            <a:ext cx="7895787" cy="28238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60000" lvl="0" indent="-360000" algn="just" rtl="1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SzPts val="2400"/>
              <a:buChar char="◦"/>
              <a:defRPr sz="2000" baseline="0">
                <a:cs typeface="B Nazanin" panose="00000400000000000000" pitchFamily="2" charset="-78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r>
              <a:rPr lang="fa-IR" dirty="0"/>
              <a:t>متن را بنویسید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830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ctrTitle"/>
          </p:nvPr>
        </p:nvSpPr>
        <p:spPr>
          <a:xfrm>
            <a:off x="750521" y="2113673"/>
            <a:ext cx="7075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rtl="1"/>
            <a:r>
              <a:rPr lang="fa-IR" sz="4000" dirty="0">
                <a:solidFill>
                  <a:schemeClr val="tx1">
                    <a:lumMod val="90000"/>
                    <a:lumOff val="10000"/>
                  </a:schemeClr>
                </a:solidFill>
                <a:cs typeface="B Titr" panose="00000700000000000000" pitchFamily="2" charset="-78"/>
              </a:rPr>
              <a:t>فصل 15 | تبادل با محیط</a:t>
            </a:r>
            <a:endParaRPr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318" y="4767324"/>
            <a:ext cx="199790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</a:rPr>
              <a:t>www.hsbh.ir</a:t>
            </a:r>
            <a:endParaRPr lang="fa-IR" spc="3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6919" y="3586589"/>
            <a:ext cx="37627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800" b="1" dirty="0">
                <a:cs typeface="B Nazanin" panose="00000400000000000000" pitchFamily="2" charset="-78"/>
              </a:rPr>
              <a:t>مدرس: دکتر مصطفی سالاری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B7E815-AA58-48BC-BE4B-224BC2587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333" y="103223"/>
            <a:ext cx="1697334" cy="1697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4821943" y="-24478"/>
            <a:ext cx="2903256" cy="8151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rtl="0">
              <a:lnSpc>
                <a:spcPct val="150000"/>
              </a:lnSpc>
            </a:pPr>
            <a:r>
              <a:rPr lang="fa-IR" dirty="0"/>
              <a:t>دستگاه دفع ادرار</a:t>
            </a:r>
            <a:endParaRPr dirty="0"/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76" name="Google Shape;176;p23"/>
          <p:cNvSpPr/>
          <p:nvPr/>
        </p:nvSpPr>
        <p:spPr>
          <a:xfrm rot="-3280241">
            <a:off x="3660349" y="1888463"/>
            <a:ext cx="1323418" cy="13208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3"/>
          <p:cNvSpPr/>
          <p:nvPr/>
        </p:nvSpPr>
        <p:spPr>
          <a:xfrm rot="-3280088">
            <a:off x="3890688" y="2545300"/>
            <a:ext cx="3184127" cy="1211606"/>
          </a:xfrm>
          <a:custGeom>
            <a:avLst/>
            <a:gdLst/>
            <a:ahLst/>
            <a:cxnLst/>
            <a:rect l="l" t="t" r="r" b="b"/>
            <a:pathLst>
              <a:path w="492" h="187" extrusionOk="0">
                <a:moveTo>
                  <a:pt x="457" y="0"/>
                </a:moveTo>
                <a:cubicBezTo>
                  <a:pt x="416" y="91"/>
                  <a:pt x="325" y="155"/>
                  <a:pt x="218" y="155"/>
                </a:cubicBezTo>
                <a:cubicBezTo>
                  <a:pt x="137" y="155"/>
                  <a:pt x="64" y="118"/>
                  <a:pt x="17" y="60"/>
                </a:cubicBezTo>
                <a:cubicBezTo>
                  <a:pt x="11" y="70"/>
                  <a:pt x="5" y="80"/>
                  <a:pt x="0" y="90"/>
                </a:cubicBezTo>
                <a:cubicBezTo>
                  <a:pt x="54" y="150"/>
                  <a:pt x="132" y="187"/>
                  <a:pt x="218" y="187"/>
                </a:cubicBezTo>
                <a:cubicBezTo>
                  <a:pt x="343" y="187"/>
                  <a:pt x="449" y="109"/>
                  <a:pt x="492" y="0"/>
                </a:cubicBezTo>
                <a:cubicBezTo>
                  <a:pt x="480" y="0"/>
                  <a:pt x="468" y="1"/>
                  <a:pt x="457" y="0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0" scaled="0"/>
          </a:gra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3"/>
          <p:cNvSpPr/>
          <p:nvPr/>
        </p:nvSpPr>
        <p:spPr>
          <a:xfrm rot="-3280088">
            <a:off x="3855290" y="2441888"/>
            <a:ext cx="2729637" cy="1205146"/>
          </a:xfrm>
          <a:custGeom>
            <a:avLst/>
            <a:gdLst/>
            <a:ahLst/>
            <a:cxnLst/>
            <a:rect l="l" t="t" r="r" b="b"/>
            <a:pathLst>
              <a:path w="440" h="194" extrusionOk="0">
                <a:moveTo>
                  <a:pt x="262" y="39"/>
                </a:moveTo>
                <a:cubicBezTo>
                  <a:pt x="206" y="71"/>
                  <a:pt x="134" y="53"/>
                  <a:pt x="100" y="0"/>
                </a:cubicBezTo>
                <a:cubicBezTo>
                  <a:pt x="57" y="25"/>
                  <a:pt x="24" y="60"/>
                  <a:pt x="0" y="99"/>
                </a:cubicBezTo>
                <a:cubicBezTo>
                  <a:pt x="47" y="157"/>
                  <a:pt x="120" y="194"/>
                  <a:pt x="201" y="194"/>
                </a:cubicBezTo>
                <a:cubicBezTo>
                  <a:pt x="308" y="194"/>
                  <a:pt x="399" y="130"/>
                  <a:pt x="440" y="39"/>
                </a:cubicBezTo>
                <a:cubicBezTo>
                  <a:pt x="393" y="37"/>
                  <a:pt x="346" y="24"/>
                  <a:pt x="303" y="0"/>
                </a:cubicBezTo>
                <a:cubicBezTo>
                  <a:pt x="292" y="15"/>
                  <a:pt x="279" y="29"/>
                  <a:pt x="262" y="3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3"/>
          <p:cNvSpPr txBox="1"/>
          <p:nvPr/>
        </p:nvSpPr>
        <p:spPr>
          <a:xfrm rot="-3779206">
            <a:off x="4487419" y="2845466"/>
            <a:ext cx="1577952" cy="56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b="1" dirty="0">
                <a:solidFill>
                  <a:srgbClr val="FFFFFF"/>
                </a:solidFill>
                <a:latin typeface="Lato"/>
                <a:cs typeface="B Nazanin" panose="00000400000000000000" pitchFamily="2" charset="-78"/>
                <a:sym typeface="Lato"/>
              </a:rPr>
              <a:t>میزنای</a:t>
            </a:r>
            <a:endParaRPr sz="2800" b="1" dirty="0">
              <a:solidFill>
                <a:srgbClr val="FFFFFF"/>
              </a:solidFill>
              <a:latin typeface="Lato"/>
              <a:cs typeface="B Nazanin" panose="00000400000000000000" pitchFamily="2" charset="-78"/>
              <a:sym typeface="Lato"/>
            </a:endParaRPr>
          </a:p>
        </p:txBody>
      </p:sp>
      <p:sp>
        <p:nvSpPr>
          <p:cNvPr id="180" name="Google Shape;180;p23"/>
          <p:cNvSpPr/>
          <p:nvPr/>
        </p:nvSpPr>
        <p:spPr>
          <a:xfrm rot="-3280089">
            <a:off x="3164704" y="278917"/>
            <a:ext cx="2188366" cy="2485879"/>
          </a:xfrm>
          <a:custGeom>
            <a:avLst/>
            <a:gdLst/>
            <a:ahLst/>
            <a:cxnLst/>
            <a:rect l="l" t="t" r="r" b="b"/>
            <a:pathLst>
              <a:path w="338" h="384" extrusionOk="0">
                <a:moveTo>
                  <a:pt x="45" y="32"/>
                </a:moveTo>
                <a:cubicBezTo>
                  <a:pt x="189" y="32"/>
                  <a:pt x="306" y="148"/>
                  <a:pt x="306" y="292"/>
                </a:cubicBezTo>
                <a:cubicBezTo>
                  <a:pt x="306" y="325"/>
                  <a:pt x="300" y="355"/>
                  <a:pt x="289" y="384"/>
                </a:cubicBezTo>
                <a:cubicBezTo>
                  <a:pt x="301" y="384"/>
                  <a:pt x="312" y="384"/>
                  <a:pt x="324" y="383"/>
                </a:cubicBezTo>
                <a:cubicBezTo>
                  <a:pt x="333" y="354"/>
                  <a:pt x="338" y="324"/>
                  <a:pt x="338" y="292"/>
                </a:cubicBezTo>
                <a:cubicBezTo>
                  <a:pt x="338" y="131"/>
                  <a:pt x="207" y="0"/>
                  <a:pt x="45" y="0"/>
                </a:cubicBezTo>
                <a:cubicBezTo>
                  <a:pt x="30" y="0"/>
                  <a:pt x="15" y="1"/>
                  <a:pt x="0" y="3"/>
                </a:cubicBezTo>
                <a:cubicBezTo>
                  <a:pt x="6" y="13"/>
                  <a:pt x="12" y="23"/>
                  <a:pt x="18" y="33"/>
                </a:cubicBezTo>
                <a:cubicBezTo>
                  <a:pt x="27" y="32"/>
                  <a:pt x="36" y="32"/>
                  <a:pt x="45" y="32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0" scaled="0"/>
          </a:gra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3"/>
          <p:cNvSpPr/>
          <p:nvPr/>
        </p:nvSpPr>
        <p:spPr>
          <a:xfrm rot="-3280088">
            <a:off x="3422041" y="563252"/>
            <a:ext cx="1790169" cy="2186080"/>
          </a:xfrm>
          <a:custGeom>
            <a:avLst/>
            <a:gdLst/>
            <a:ahLst/>
            <a:cxnLst/>
            <a:rect l="l" t="t" r="r" b="b"/>
            <a:pathLst>
              <a:path w="288" h="352" extrusionOk="0">
                <a:moveTo>
                  <a:pt x="27" y="0"/>
                </a:moveTo>
                <a:cubicBezTo>
                  <a:pt x="18" y="0"/>
                  <a:pt x="9" y="0"/>
                  <a:pt x="0" y="1"/>
                </a:cubicBezTo>
                <a:cubicBezTo>
                  <a:pt x="21" y="43"/>
                  <a:pt x="34" y="90"/>
                  <a:pt x="35" y="140"/>
                </a:cubicBezTo>
                <a:cubicBezTo>
                  <a:pt x="74" y="142"/>
                  <a:pt x="111" y="163"/>
                  <a:pt x="132" y="200"/>
                </a:cubicBezTo>
                <a:cubicBezTo>
                  <a:pt x="153" y="236"/>
                  <a:pt x="153" y="279"/>
                  <a:pt x="136" y="315"/>
                </a:cubicBezTo>
                <a:cubicBezTo>
                  <a:pt x="179" y="339"/>
                  <a:pt x="225" y="351"/>
                  <a:pt x="271" y="352"/>
                </a:cubicBezTo>
                <a:cubicBezTo>
                  <a:pt x="282" y="323"/>
                  <a:pt x="288" y="293"/>
                  <a:pt x="288" y="260"/>
                </a:cubicBezTo>
                <a:cubicBezTo>
                  <a:pt x="288" y="116"/>
                  <a:pt x="171" y="0"/>
                  <a:pt x="2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3"/>
          <p:cNvSpPr txBox="1"/>
          <p:nvPr/>
        </p:nvSpPr>
        <p:spPr>
          <a:xfrm>
            <a:off x="3537192" y="1134856"/>
            <a:ext cx="15780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b="1" dirty="0">
                <a:solidFill>
                  <a:srgbClr val="FFFFFF"/>
                </a:solidFill>
                <a:latin typeface="Lato"/>
                <a:ea typeface="Lato"/>
                <a:cs typeface="B Nazanin" panose="00000400000000000000" pitchFamily="2" charset="-78"/>
                <a:sym typeface="Lato"/>
              </a:rPr>
              <a:t>کلیه ها</a:t>
            </a:r>
            <a:endParaRPr sz="2800" b="1" dirty="0">
              <a:solidFill>
                <a:srgbClr val="FFFFFF"/>
              </a:solidFill>
              <a:latin typeface="Lato"/>
              <a:ea typeface="Lato"/>
              <a:cs typeface="B Nazanin" panose="00000400000000000000" pitchFamily="2" charset="-78"/>
              <a:sym typeface="Lato"/>
            </a:endParaRPr>
          </a:p>
        </p:txBody>
      </p:sp>
      <p:sp>
        <p:nvSpPr>
          <p:cNvPr id="183" name="Google Shape;183;p23"/>
          <p:cNvSpPr/>
          <p:nvPr/>
        </p:nvSpPr>
        <p:spPr>
          <a:xfrm rot="-3280088">
            <a:off x="2614036" y="1722331"/>
            <a:ext cx="1624870" cy="3045726"/>
          </a:xfrm>
          <a:custGeom>
            <a:avLst/>
            <a:gdLst/>
            <a:ahLst/>
            <a:cxnLst/>
            <a:rect l="l" t="t" r="r" b="b"/>
            <a:pathLst>
              <a:path w="251" h="470" extrusionOk="0">
                <a:moveTo>
                  <a:pt x="32" y="286"/>
                </a:moveTo>
                <a:cubicBezTo>
                  <a:pt x="32" y="157"/>
                  <a:pt x="127" y="49"/>
                  <a:pt x="251" y="29"/>
                </a:cubicBezTo>
                <a:cubicBezTo>
                  <a:pt x="245" y="19"/>
                  <a:pt x="239" y="9"/>
                  <a:pt x="233" y="0"/>
                </a:cubicBezTo>
                <a:cubicBezTo>
                  <a:pt x="100" y="28"/>
                  <a:pt x="0" y="145"/>
                  <a:pt x="0" y="286"/>
                </a:cubicBezTo>
                <a:cubicBezTo>
                  <a:pt x="0" y="356"/>
                  <a:pt x="25" y="420"/>
                  <a:pt x="65" y="470"/>
                </a:cubicBezTo>
                <a:cubicBezTo>
                  <a:pt x="70" y="460"/>
                  <a:pt x="76" y="450"/>
                  <a:pt x="82" y="440"/>
                </a:cubicBezTo>
                <a:cubicBezTo>
                  <a:pt x="51" y="397"/>
                  <a:pt x="32" y="344"/>
                  <a:pt x="32" y="286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0" scaled="0"/>
          </a:gra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3"/>
          <p:cNvSpPr/>
          <p:nvPr/>
        </p:nvSpPr>
        <p:spPr>
          <a:xfrm rot="-3280089">
            <a:off x="2791592" y="1771378"/>
            <a:ext cx="1575644" cy="2550423"/>
          </a:xfrm>
          <a:custGeom>
            <a:avLst/>
            <a:gdLst/>
            <a:ahLst/>
            <a:cxnLst/>
            <a:rect l="l" t="t" r="r" b="b"/>
            <a:pathLst>
              <a:path w="254" h="411" extrusionOk="0">
                <a:moveTo>
                  <a:pt x="152" y="311"/>
                </a:moveTo>
                <a:cubicBezTo>
                  <a:pt x="124" y="254"/>
                  <a:pt x="145" y="185"/>
                  <a:pt x="200" y="153"/>
                </a:cubicBezTo>
                <a:cubicBezTo>
                  <a:pt x="217" y="143"/>
                  <a:pt x="236" y="137"/>
                  <a:pt x="254" y="136"/>
                </a:cubicBezTo>
                <a:cubicBezTo>
                  <a:pt x="253" y="87"/>
                  <a:pt x="241" y="41"/>
                  <a:pt x="219" y="0"/>
                </a:cubicBezTo>
                <a:cubicBezTo>
                  <a:pt x="95" y="20"/>
                  <a:pt x="0" y="128"/>
                  <a:pt x="0" y="257"/>
                </a:cubicBezTo>
                <a:cubicBezTo>
                  <a:pt x="0" y="315"/>
                  <a:pt x="19" y="368"/>
                  <a:pt x="50" y="411"/>
                </a:cubicBezTo>
                <a:cubicBezTo>
                  <a:pt x="75" y="371"/>
                  <a:pt x="110" y="337"/>
                  <a:pt x="152" y="31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3"/>
          <p:cNvSpPr txBox="1"/>
          <p:nvPr/>
        </p:nvSpPr>
        <p:spPr>
          <a:xfrm rot="3725110" flipH="1">
            <a:off x="2397173" y="2711100"/>
            <a:ext cx="1882094" cy="56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b="1" dirty="0">
                <a:solidFill>
                  <a:srgbClr val="FFFFFF"/>
                </a:solidFill>
                <a:latin typeface="Lato"/>
                <a:cs typeface="B Nazanin" panose="00000400000000000000" pitchFamily="2" charset="-78"/>
                <a:sym typeface="Lato"/>
              </a:rPr>
              <a:t>مثانه و میزراه</a:t>
            </a:r>
            <a:endParaRPr sz="2800" b="1" dirty="0">
              <a:solidFill>
                <a:srgbClr val="FFFFFF"/>
              </a:solidFill>
              <a:latin typeface="Lato"/>
              <a:cs typeface="B Nazanin" panose="00000400000000000000" pitchFamily="2" charset="-78"/>
              <a:sym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7528F0-7CD0-E068-C8BF-CA0B7C31CC33}"/>
              </a:ext>
            </a:extLst>
          </p:cNvPr>
          <p:cNvSpPr txBox="1"/>
          <p:nvPr/>
        </p:nvSpPr>
        <p:spPr>
          <a:xfrm>
            <a:off x="315858" y="4448990"/>
            <a:ext cx="652711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000" b="1" dirty="0">
                <a:solidFill>
                  <a:srgbClr val="7030A0"/>
                </a:solidFill>
                <a:latin typeface="Lato Light"/>
                <a:cs typeface="B Nazanin" panose="00000400000000000000" pitchFamily="2" charset="-78"/>
              </a:rPr>
              <a:t>نقش این دستگاه: </a:t>
            </a:r>
            <a:r>
              <a:rPr lang="fa-IR" sz="2000" b="1" dirty="0">
                <a:solidFill>
                  <a:schemeClr val="dk1"/>
                </a:solidFill>
                <a:latin typeface="Lato Light"/>
                <a:cs typeface="B Nazanin" panose="00000400000000000000" pitchFamily="2" charset="-78"/>
              </a:rPr>
              <a:t>دفع مواد اضافی شامل آب، نمک، اوره و ...</a:t>
            </a:r>
            <a:endParaRPr lang="en-US" sz="2000" b="1" dirty="0">
              <a:solidFill>
                <a:schemeClr val="dk1"/>
              </a:solidFill>
              <a:latin typeface="Lato Light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41" name="Google Shape;241;p28"/>
          <p:cNvGrpSpPr/>
          <p:nvPr/>
        </p:nvGrpSpPr>
        <p:grpSpPr>
          <a:xfrm>
            <a:off x="4676227" y="1573627"/>
            <a:ext cx="2830364" cy="1184594"/>
            <a:chOff x="5052868" y="784803"/>
            <a:chExt cx="3482066" cy="2052628"/>
          </a:xfrm>
        </p:grpSpPr>
        <p:sp>
          <p:nvSpPr>
            <p:cNvPr id="242" name="Google Shape;242;p28"/>
            <p:cNvSpPr txBox="1"/>
            <p:nvPr/>
          </p:nvSpPr>
          <p:spPr>
            <a:xfrm>
              <a:off x="6410932" y="784803"/>
              <a:ext cx="2124002" cy="20526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>
                <a:lnSpc>
                  <a:spcPct val="150000"/>
                </a:lnSpc>
                <a:spcBef>
                  <a:spcPts val="800"/>
                </a:spcBef>
              </a:pPr>
              <a:r>
                <a:rPr lang="fa-IR" sz="1400" b="1" dirty="0">
                  <a:solidFill>
                    <a:srgbClr val="7030A0"/>
                  </a:solidFill>
                  <a:latin typeface="Lato Light"/>
                  <a:cs typeface="B Nazanin" panose="00000400000000000000" pitchFamily="2" charset="-78"/>
                </a:rPr>
                <a:t>دو اندام لوبیایی شکل در طرفین ستون مهره ها و بالای کمر</a:t>
              </a:r>
              <a:endParaRPr lang="en-US" sz="1400" b="1" dirty="0">
                <a:solidFill>
                  <a:schemeClr val="dk1"/>
                </a:solidFill>
                <a:latin typeface="Lato Light"/>
                <a:cs typeface="B Nazanin" panose="00000400000000000000" pitchFamily="2" charset="-78"/>
              </a:endParaRPr>
            </a:p>
            <a:p>
              <a:pPr marL="0" indent="0" algn="ctr" rtl="1">
                <a:lnSpc>
                  <a:spcPct val="150000"/>
                </a:lnSpc>
                <a:spcBef>
                  <a:spcPts val="800"/>
                </a:spcBef>
                <a:buNone/>
              </a:pPr>
              <a:endParaRPr lang="fa-IR" b="1" dirty="0">
                <a:cs typeface="B Nazanin" panose="00000400000000000000" pitchFamily="2" charset="-78"/>
              </a:endParaRPr>
            </a:p>
          </p:txBody>
        </p:sp>
        <p:cxnSp>
          <p:nvCxnSpPr>
            <p:cNvPr id="243" name="Google Shape;243;p28"/>
            <p:cNvCxnSpPr/>
            <p:nvPr/>
          </p:nvCxnSpPr>
          <p:spPr>
            <a:xfrm>
              <a:off x="5052868" y="1797323"/>
              <a:ext cx="1286699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47" name="Google Shape;247;p28"/>
          <p:cNvGrpSpPr/>
          <p:nvPr/>
        </p:nvGrpSpPr>
        <p:grpSpPr>
          <a:xfrm>
            <a:off x="3252881" y="1933475"/>
            <a:ext cx="1693751" cy="1624224"/>
            <a:chOff x="3169983" y="1144764"/>
            <a:chExt cx="2799294" cy="2814406"/>
          </a:xfrm>
        </p:grpSpPr>
        <p:sp>
          <p:nvSpPr>
            <p:cNvPr id="248" name="Google Shape;248;p2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" name="Google Shape;251;p2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52" name="Google Shape;252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2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55" name="Google Shape;255;p2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" name="Google Shape;257;p2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58" name="Google Shape;258;p2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28"/>
            <p:cNvSpPr txBox="1"/>
            <p:nvPr/>
          </p:nvSpPr>
          <p:spPr>
            <a:xfrm>
              <a:off x="4334550" y="1144764"/>
              <a:ext cx="509100" cy="267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600" b="1" dirty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6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1" name="Google Shape;261;p28"/>
            <p:cNvSpPr txBox="1"/>
            <p:nvPr/>
          </p:nvSpPr>
          <p:spPr>
            <a:xfrm>
              <a:off x="3375647" y="2832166"/>
              <a:ext cx="509100" cy="267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600" b="1" dirty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sz="16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2" name="Google Shape;262;p28"/>
            <p:cNvSpPr txBox="1"/>
            <p:nvPr/>
          </p:nvSpPr>
          <p:spPr>
            <a:xfrm>
              <a:off x="5281877" y="2784167"/>
              <a:ext cx="509100" cy="267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600" b="1" dirty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sz="16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31F3BAC-5C54-045A-A219-C42CB2BB89ED}"/>
              </a:ext>
            </a:extLst>
          </p:cNvPr>
          <p:cNvGraphicFramePr/>
          <p:nvPr/>
        </p:nvGraphicFramePr>
        <p:xfrm>
          <a:off x="-774694" y="-365081"/>
          <a:ext cx="5450959" cy="2209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oogle Shape;241;p28">
            <a:extLst>
              <a:ext uri="{FF2B5EF4-FFF2-40B4-BE49-F238E27FC236}">
                <a16:creationId xmlns:a16="http://schemas.microsoft.com/office/drawing/2014/main" id="{169599AB-2DB7-5DFA-98D8-C0FCA1451A6B}"/>
              </a:ext>
            </a:extLst>
          </p:cNvPr>
          <p:cNvGrpSpPr/>
          <p:nvPr/>
        </p:nvGrpSpPr>
        <p:grpSpPr>
          <a:xfrm>
            <a:off x="4265556" y="3173817"/>
            <a:ext cx="2819734" cy="1184594"/>
            <a:chOff x="5209838" y="1061160"/>
            <a:chExt cx="3468988" cy="2052628"/>
          </a:xfrm>
        </p:grpSpPr>
        <p:sp>
          <p:nvSpPr>
            <p:cNvPr id="9" name="Google Shape;242;p28">
              <a:extLst>
                <a:ext uri="{FF2B5EF4-FFF2-40B4-BE49-F238E27FC236}">
                  <a16:creationId xmlns:a16="http://schemas.microsoft.com/office/drawing/2014/main" id="{1EF20FD5-C652-0A8C-AFFC-01BA3F621849}"/>
                </a:ext>
              </a:extLst>
            </p:cNvPr>
            <p:cNvSpPr txBox="1"/>
            <p:nvPr/>
          </p:nvSpPr>
          <p:spPr>
            <a:xfrm>
              <a:off x="6554825" y="1061160"/>
              <a:ext cx="2124001" cy="20526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>
                <a:lnSpc>
                  <a:spcPct val="150000"/>
                </a:lnSpc>
                <a:spcBef>
                  <a:spcPts val="800"/>
                </a:spcBef>
              </a:pPr>
              <a:r>
                <a:rPr lang="fa-IR" sz="1400" b="1" dirty="0">
                  <a:solidFill>
                    <a:srgbClr val="7030A0"/>
                  </a:solidFill>
                  <a:latin typeface="Lato Light"/>
                  <a:cs typeface="B Nazanin" panose="00000400000000000000" pitchFamily="2" charset="-78"/>
                </a:rPr>
                <a:t>ادرار را از کلیه ها به </a:t>
              </a:r>
            </a:p>
            <a:p>
              <a:pPr algn="ctr" rtl="1">
                <a:lnSpc>
                  <a:spcPct val="150000"/>
                </a:lnSpc>
                <a:spcBef>
                  <a:spcPts val="800"/>
                </a:spcBef>
              </a:pPr>
              <a:r>
                <a:rPr lang="fa-IR" b="1" dirty="0">
                  <a:solidFill>
                    <a:srgbClr val="7030A0"/>
                  </a:solidFill>
                  <a:latin typeface="Lato Light"/>
                  <a:cs typeface="B Nazanin" panose="00000400000000000000" pitchFamily="2" charset="-78"/>
                </a:rPr>
                <a:t>مثانه در پایین شکم منتقل می کند.</a:t>
              </a:r>
              <a:endParaRPr lang="fa-IR" b="1" dirty="0">
                <a:cs typeface="B Nazanin" panose="00000400000000000000" pitchFamily="2" charset="-78"/>
              </a:endParaRPr>
            </a:p>
          </p:txBody>
        </p:sp>
        <p:cxnSp>
          <p:nvCxnSpPr>
            <p:cNvPr id="10" name="Google Shape;243;p28">
              <a:extLst>
                <a:ext uri="{FF2B5EF4-FFF2-40B4-BE49-F238E27FC236}">
                  <a16:creationId xmlns:a16="http://schemas.microsoft.com/office/drawing/2014/main" id="{31E5FFCC-5437-68B4-B594-09F136DBF48B}"/>
                </a:ext>
              </a:extLst>
            </p:cNvPr>
            <p:cNvCxnSpPr>
              <a:cxnSpLocks/>
            </p:cNvCxnSpPr>
            <p:nvPr/>
          </p:nvCxnSpPr>
          <p:spPr>
            <a:xfrm>
              <a:off x="5209838" y="1649924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12" name="Google Shape;242;p28">
            <a:extLst>
              <a:ext uri="{FF2B5EF4-FFF2-40B4-BE49-F238E27FC236}">
                <a16:creationId xmlns:a16="http://schemas.microsoft.com/office/drawing/2014/main" id="{F406D59A-5070-7B28-6F41-D6D47E881F05}"/>
              </a:ext>
            </a:extLst>
          </p:cNvPr>
          <p:cNvSpPr txBox="1"/>
          <p:nvPr/>
        </p:nvSpPr>
        <p:spPr>
          <a:xfrm>
            <a:off x="1137686" y="1812803"/>
            <a:ext cx="1853865" cy="11845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>
              <a:lnSpc>
                <a:spcPct val="150000"/>
              </a:lnSpc>
              <a:spcBef>
                <a:spcPts val="800"/>
              </a:spcBef>
            </a:pPr>
            <a:r>
              <a:rPr lang="fa-IR" sz="1400" b="1" dirty="0">
                <a:solidFill>
                  <a:srgbClr val="7030A0"/>
                </a:solidFill>
                <a:latin typeface="Lato Light"/>
                <a:cs typeface="B Nazanin" panose="00000400000000000000" pitchFamily="2" charset="-78"/>
              </a:rPr>
              <a:t>مثانه کیسه ای ماهیچه ای</a:t>
            </a:r>
          </a:p>
          <a:p>
            <a:pPr algn="ctr" rtl="1">
              <a:lnSpc>
                <a:spcPct val="150000"/>
              </a:lnSpc>
              <a:spcBef>
                <a:spcPts val="800"/>
              </a:spcBef>
            </a:pPr>
            <a:r>
              <a:rPr lang="fa-IR" b="1" dirty="0">
                <a:solidFill>
                  <a:srgbClr val="7030A0"/>
                </a:solidFill>
                <a:latin typeface="Lato Light"/>
                <a:cs typeface="B Nazanin" panose="00000400000000000000" pitchFamily="2" charset="-78"/>
              </a:rPr>
              <a:t>برای</a:t>
            </a:r>
            <a:r>
              <a:rPr lang="fa-IR" sz="1400" b="1" dirty="0">
                <a:solidFill>
                  <a:srgbClr val="7030A0"/>
                </a:solidFill>
                <a:latin typeface="Lato Light"/>
                <a:cs typeface="B Nazanin" panose="00000400000000000000" pitchFamily="2" charset="-78"/>
              </a:rPr>
              <a:t> جمع شدن ادرار است.</a:t>
            </a:r>
            <a:endParaRPr lang="fa-IR" b="1" dirty="0">
              <a:cs typeface="B Nazanin" panose="00000400000000000000" pitchFamily="2" charset="-78"/>
            </a:endParaRPr>
          </a:p>
        </p:txBody>
      </p:sp>
      <p:cxnSp>
        <p:nvCxnSpPr>
          <p:cNvPr id="13" name="Google Shape;240;p28">
            <a:extLst>
              <a:ext uri="{FF2B5EF4-FFF2-40B4-BE49-F238E27FC236}">
                <a16:creationId xmlns:a16="http://schemas.microsoft.com/office/drawing/2014/main" id="{9F4B4B84-2D5B-BDB0-6E82-BE4DD9412E4D}"/>
              </a:ext>
            </a:extLst>
          </p:cNvPr>
          <p:cNvCxnSpPr/>
          <p:nvPr/>
        </p:nvCxnSpPr>
        <p:spPr>
          <a:xfrm rot="10800000">
            <a:off x="3025245" y="2308849"/>
            <a:ext cx="383368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oval" w="med" len="med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73C4307-E5A8-0934-DBE2-3699088D9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7826" y="2979116"/>
            <a:ext cx="2738265" cy="221664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3DC078C-9F95-82FB-1A6B-5FDD1AD3C8BF}"/>
              </a:ext>
            </a:extLst>
          </p:cNvPr>
          <p:cNvGrpSpPr/>
          <p:nvPr/>
        </p:nvGrpSpPr>
        <p:grpSpPr>
          <a:xfrm>
            <a:off x="2838678" y="9735"/>
            <a:ext cx="6034500" cy="854807"/>
            <a:chOff x="2838678" y="551992"/>
            <a:chExt cx="6034500" cy="854807"/>
          </a:xfrm>
        </p:grpSpPr>
        <p:sp>
          <p:nvSpPr>
            <p:cNvPr id="7" name="Google Shape;236;p28">
              <a:extLst>
                <a:ext uri="{FF2B5EF4-FFF2-40B4-BE49-F238E27FC236}">
                  <a16:creationId xmlns:a16="http://schemas.microsoft.com/office/drawing/2014/main" id="{FA841A00-45B2-2CC8-CBAF-640D8E624944}"/>
                </a:ext>
              </a:extLst>
            </p:cNvPr>
            <p:cNvSpPr txBox="1">
              <a:spLocks/>
            </p:cNvSpPr>
            <p:nvPr/>
          </p:nvSpPr>
          <p:spPr>
            <a:xfrm>
              <a:off x="2838678" y="551992"/>
              <a:ext cx="6034500" cy="74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just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ato Black"/>
                <a:buNone/>
                <a:defRPr sz="3000" b="0" i="0" u="none" strike="noStrike" cap="none" baseline="0">
                  <a:solidFill>
                    <a:schemeClr val="dk1"/>
                  </a:solidFill>
                  <a:latin typeface="Lato Black"/>
                  <a:ea typeface="Lato Black"/>
                  <a:cs typeface="B Titr" panose="00000700000000000000" pitchFamily="2" charset="-78"/>
                  <a:sym typeface="Lato Black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ato Black"/>
                <a:buNone/>
                <a:defRPr sz="3000" b="0" i="0" u="none" strike="noStrike" cap="none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ato Black"/>
                <a:buNone/>
                <a:defRPr sz="3000" b="0" i="0" u="none" strike="noStrike" cap="none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ato Black"/>
                <a:buNone/>
                <a:defRPr sz="3000" b="0" i="0" u="none" strike="noStrike" cap="none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ato Black"/>
                <a:buNone/>
                <a:defRPr sz="3000" b="0" i="0" u="none" strike="noStrike" cap="none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ato Black"/>
                <a:buNone/>
                <a:defRPr sz="3000" b="0" i="0" u="none" strike="noStrike" cap="none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ato Black"/>
                <a:buNone/>
                <a:defRPr sz="3000" b="0" i="0" u="none" strike="noStrike" cap="none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ato Black"/>
                <a:buNone/>
                <a:defRPr sz="3000" b="0" i="0" u="none" strike="noStrike" cap="none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Lato Black"/>
                <a:buNone/>
                <a:defRPr sz="3000" b="0" i="0" u="none" strike="noStrike" cap="none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defRPr>
              </a:lvl9pPr>
            </a:lstStyle>
            <a:p>
              <a:pPr algn="ctr"/>
              <a:r>
                <a:rPr lang="fa-IR" sz="2400" dirty="0">
                  <a:ln>
                    <a:solidFill>
                      <a:schemeClr val="tx2">
                        <a:lumMod val="10000"/>
                      </a:schemeClr>
                    </a:solidFill>
                  </a:ln>
                  <a:solidFill>
                    <a:srgbClr val="FF0000"/>
                  </a:solidFill>
                </a:rPr>
                <a:t>معرفی اجزای دستگاه دفع ادرار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A5BB19A-9F60-F74B-EB3C-AD7D823C3713}"/>
                </a:ext>
              </a:extLst>
            </p:cNvPr>
            <p:cNvCxnSpPr/>
            <p:nvPr/>
          </p:nvCxnSpPr>
          <p:spPr>
            <a:xfrm flipH="1">
              <a:off x="4091840" y="1396388"/>
              <a:ext cx="3499807" cy="104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4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1DC894-5196-4ADE-B72A-AE360F25A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31DC894-5196-4ADE-B72A-AE360F25A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F32943-488C-4651-ABFB-344DFF3C4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31F32943-488C-4651-ABFB-344DFF3C4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ED2C26-9AFF-4A3D-A964-0BDC2CA93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5CED2C26-9AFF-4A3D-A964-0BDC2CA93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024356-10C3-4448-98E3-5E59DBB08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62024356-10C3-4448-98E3-5E59DBB08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D5DCD8-C048-429B-931D-302ED9EDD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57D5DCD8-C048-429B-931D-302ED9EDD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E4CFEC-87F2-4EE9-A2D9-1169069DE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81E4CFEC-87F2-4EE9-A2D9-1169069DE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5D0452-D7AA-2AEB-14C2-AAC27383E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0" t="13468" r="3800" b="14976"/>
          <a:stretch/>
        </p:blipFill>
        <p:spPr>
          <a:xfrm>
            <a:off x="259641" y="2793206"/>
            <a:ext cx="4178596" cy="224214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0" name="Google Shape;236;p28">
            <a:extLst>
              <a:ext uri="{FF2B5EF4-FFF2-40B4-BE49-F238E27FC236}">
                <a16:creationId xmlns:a16="http://schemas.microsoft.com/office/drawing/2014/main" id="{3818B4EE-A6B2-A4D3-5EF4-052C6FFA769D}"/>
              </a:ext>
            </a:extLst>
          </p:cNvPr>
          <p:cNvSpPr txBox="1">
            <a:spLocks/>
          </p:cNvSpPr>
          <p:nvPr/>
        </p:nvSpPr>
        <p:spPr>
          <a:xfrm>
            <a:off x="4572000" y="-183144"/>
            <a:ext cx="2961476" cy="83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 baseline="0">
                <a:solidFill>
                  <a:schemeClr val="dk1"/>
                </a:solidFill>
                <a:latin typeface="Lato Black"/>
                <a:ea typeface="Lato Black"/>
                <a:cs typeface="B Titr" panose="00000700000000000000" pitchFamily="2" charset="-78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algn="r"/>
            <a:r>
              <a:rPr lang="fa-IR" sz="240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0000"/>
                </a:solidFill>
              </a:rPr>
              <a:t>چگونگی کار کلیه ها: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B57F33-6EB0-ECBF-B57F-7281A66F97CE}"/>
              </a:ext>
            </a:extLst>
          </p:cNvPr>
          <p:cNvCxnSpPr>
            <a:cxnSpLocks/>
          </p:cNvCxnSpPr>
          <p:nvPr/>
        </p:nvCxnSpPr>
        <p:spPr>
          <a:xfrm flipH="1">
            <a:off x="5268906" y="692377"/>
            <a:ext cx="23652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E663D66-3B55-6CF2-D664-9D2218E73CC6}"/>
              </a:ext>
            </a:extLst>
          </p:cNvPr>
          <p:cNvSpPr txBox="1"/>
          <p:nvPr/>
        </p:nvSpPr>
        <p:spPr>
          <a:xfrm>
            <a:off x="21267" y="647265"/>
            <a:ext cx="7910623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b="1" i="0" dirty="0">
                <a:solidFill>
                  <a:srgbClr val="242021"/>
                </a:solidFill>
                <a:effectLst/>
                <a:latin typeface="AmuzehNewNormalPS"/>
                <a:cs typeface="B Nazanin" panose="00000400000000000000" pitchFamily="2" charset="-78"/>
              </a:rPr>
              <a:t>در ساختار میکروسکوپی کلیه میلیون ها لوله پیچ در پیچ وجود دارد که به آنها </a:t>
            </a:r>
            <a:r>
              <a:rPr lang="fa-IR" sz="1800" b="1" i="0" dirty="0">
                <a:solidFill>
                  <a:srgbClr val="242021"/>
                </a:solidFill>
                <a:effectLst/>
                <a:latin typeface="Amuzeh-New-Bold"/>
                <a:cs typeface="B Nazanin" panose="00000400000000000000" pitchFamily="2" charset="-78"/>
              </a:rPr>
              <a:t>لوله ادر اری </a:t>
            </a:r>
            <a:r>
              <a:rPr lang="fa-IR" sz="1800" b="1" i="0" dirty="0">
                <a:solidFill>
                  <a:srgbClr val="242021"/>
                </a:solidFill>
                <a:effectLst/>
                <a:latin typeface="AmuzehNewNormalPS"/>
                <a:cs typeface="B Nazanin" panose="00000400000000000000" pitchFamily="2" charset="-78"/>
              </a:rPr>
              <a:t>یا</a:t>
            </a:r>
            <a:r>
              <a:rPr lang="fa-IR" sz="1800" b="1" dirty="0">
                <a:solidFill>
                  <a:srgbClr val="242021"/>
                </a:solidFill>
                <a:latin typeface="AmuzehNewNormalPS"/>
                <a:cs typeface="B Nazanin" panose="00000400000000000000" pitchFamily="2" charset="-78"/>
              </a:rPr>
              <a:t> </a:t>
            </a:r>
            <a:r>
              <a:rPr lang="fa-IR" sz="1800" b="1" i="0" dirty="0">
                <a:solidFill>
                  <a:srgbClr val="242021"/>
                </a:solidFill>
                <a:effectLst/>
                <a:latin typeface="Amuzeh-New-Bold"/>
                <a:cs typeface="B Nazanin" panose="00000400000000000000" pitchFamily="2" charset="-78"/>
              </a:rPr>
              <a:t>گردیزه </a:t>
            </a:r>
            <a:r>
              <a:rPr lang="fa-IR" sz="1800" b="1" i="0" dirty="0">
                <a:solidFill>
                  <a:srgbClr val="242021"/>
                </a:solidFill>
                <a:effectLst/>
                <a:latin typeface="AmuzehNewNormalPS"/>
                <a:cs typeface="B Nazanin" panose="00000400000000000000" pitchFamily="2" charset="-78"/>
              </a:rPr>
              <a:t>(</a:t>
            </a:r>
            <a:r>
              <a:rPr lang="fa-IR" sz="1800" b="1" i="0" dirty="0">
                <a:solidFill>
                  <a:srgbClr val="242021"/>
                </a:solidFill>
                <a:effectLst/>
                <a:latin typeface="Amuzeh-New-Bold"/>
                <a:cs typeface="B Nazanin" panose="00000400000000000000" pitchFamily="2" charset="-78"/>
              </a:rPr>
              <a:t>نفرون </a:t>
            </a:r>
            <a:r>
              <a:rPr lang="fa-IR" sz="1800" b="1" i="0" dirty="0">
                <a:solidFill>
                  <a:srgbClr val="242021"/>
                </a:solidFill>
                <a:effectLst/>
                <a:latin typeface="AmuzehNewNormalPS"/>
                <a:cs typeface="B Nazanin" panose="00000400000000000000" pitchFamily="2" charset="-78"/>
              </a:rPr>
              <a:t>) می</a:t>
            </a:r>
            <a:r>
              <a:rPr lang="fa-IR" sz="1000" b="1" dirty="0">
                <a:solidFill>
                  <a:srgbClr val="242021"/>
                </a:solidFill>
                <a:latin typeface="Amuzeh-New-Bold"/>
                <a:cs typeface="B Nazanin" panose="00000400000000000000" pitchFamily="2" charset="-78"/>
              </a:rPr>
              <a:t> </a:t>
            </a:r>
            <a:r>
              <a:rPr lang="fa-IR" sz="1800" b="1" i="0" dirty="0">
                <a:solidFill>
                  <a:srgbClr val="242021"/>
                </a:solidFill>
                <a:effectLst/>
                <a:latin typeface="AmuzehNewNormalPS"/>
                <a:cs typeface="B Nazanin" panose="00000400000000000000" pitchFamily="2" charset="-78"/>
              </a:rPr>
              <a:t>گویند. </a:t>
            </a:r>
          </a:p>
          <a:p>
            <a:pPr algn="r" rtl="1">
              <a:lnSpc>
                <a:spcPct val="150000"/>
              </a:lnSpc>
            </a:pPr>
            <a:r>
              <a:rPr lang="fa-IR" sz="1800" b="1" i="0" dirty="0">
                <a:solidFill>
                  <a:srgbClr val="242021"/>
                </a:solidFill>
                <a:effectLst/>
                <a:latin typeface="AmuzehNewNormalPS"/>
                <a:cs typeface="B Nazanin" panose="00000400000000000000" pitchFamily="2" charset="-78"/>
              </a:rPr>
              <a:t>کار اصلی کلیه ها را این لوله ها انجام می دهند</a:t>
            </a:r>
            <a:r>
              <a:rPr lang="fa-IR" sz="1800" b="1" dirty="0">
                <a:solidFill>
                  <a:srgbClr val="242021"/>
                </a:solidFill>
                <a:latin typeface="AmuzehNewNormalPS"/>
                <a:cs typeface="B Nazanin" panose="00000400000000000000" pitchFamily="2" charset="-78"/>
              </a:rPr>
              <a:t>.</a:t>
            </a:r>
            <a:r>
              <a:rPr lang="fa-IR" sz="1800" b="1" i="0" dirty="0">
                <a:solidFill>
                  <a:srgbClr val="242021"/>
                </a:solidFill>
                <a:effectLst/>
                <a:latin typeface="AmuzehNewNormalPS"/>
                <a:cs typeface="B Nazanin" panose="00000400000000000000" pitchFamily="2" charset="-78"/>
              </a:rPr>
              <a:t>یعنی خون را تصفیه و مواد دفعی آن را جدا می کنند.</a:t>
            </a:r>
            <a:br>
              <a:rPr lang="fa-IR" sz="1800" b="1" dirty="0">
                <a:cs typeface="B Nazanin" panose="00000400000000000000" pitchFamily="2" charset="-78"/>
              </a:rPr>
            </a:b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71DF21-8A27-3DFD-6BE8-A32E6ACACE7E}"/>
              </a:ext>
            </a:extLst>
          </p:cNvPr>
          <p:cNvSpPr txBox="1"/>
          <p:nvPr/>
        </p:nvSpPr>
        <p:spPr>
          <a:xfrm>
            <a:off x="276447" y="1908593"/>
            <a:ext cx="7638637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b="1" i="0" dirty="0">
                <a:solidFill>
                  <a:srgbClr val="242021"/>
                </a:solidFill>
                <a:effectLst/>
                <a:latin typeface="AmuzehNewNormalPS"/>
                <a:cs typeface="B Nazanin" panose="00000400000000000000" pitchFamily="2" charset="-78"/>
              </a:rPr>
              <a:t>ادرار تشکیل شده در گُردیزه ها</a:t>
            </a:r>
            <a:r>
              <a:rPr lang="fa-IR" sz="1800" b="1" dirty="0">
                <a:solidFill>
                  <a:srgbClr val="242021"/>
                </a:solidFill>
                <a:latin typeface="AmuzehNewNormalPS"/>
                <a:cs typeface="B Nazanin" panose="00000400000000000000" pitchFamily="2" charset="-78"/>
              </a:rPr>
              <a:t> </a:t>
            </a:r>
            <a:r>
              <a:rPr lang="fa-IR" sz="1800" b="1" i="0" dirty="0">
                <a:solidFill>
                  <a:srgbClr val="242021"/>
                </a:solidFill>
                <a:effectLst/>
                <a:latin typeface="AmuzehNewNormalPS"/>
                <a:cs typeface="B Nazanin" panose="00000400000000000000" pitchFamily="2" charset="-78"/>
              </a:rPr>
              <a:t>از طریق لوله های جمع کننده ادرار به لگنچه می ریزد و از آنجا از طریق میزنای به مثانه وارد و در آنجا ذخیره می شود و در زمان لازم تخلیه می شود.</a:t>
            </a:r>
            <a:br>
              <a:rPr lang="fa-IR" sz="1800" b="1" dirty="0">
                <a:cs typeface="B Nazanin" panose="00000400000000000000" pitchFamily="2" charset="-78"/>
              </a:rPr>
            </a:br>
            <a:endParaRPr lang="en-US" sz="1800" b="1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291C7-0388-0456-ED65-6DB85773F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60" t="27391" r="19303" b="15228"/>
          <a:stretch/>
        </p:blipFill>
        <p:spPr>
          <a:xfrm>
            <a:off x="3359888" y="355725"/>
            <a:ext cx="3274827" cy="443204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1BE27C-B127-558D-406A-90E2A1C28D77}"/>
              </a:ext>
            </a:extLst>
          </p:cNvPr>
          <p:cNvSpPr/>
          <p:nvPr/>
        </p:nvSpPr>
        <p:spPr>
          <a:xfrm>
            <a:off x="1318437" y="3519377"/>
            <a:ext cx="2041451" cy="1102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800" dirty="0">
                <a:cs typeface="B Titr" panose="020B0604020202020204" charset="-78"/>
              </a:rPr>
              <a:t>لَپ کلیه که در آن نفرون ها به وضوح مشخص است.</a:t>
            </a:r>
            <a:endParaRPr lang="en-US" sz="1800" dirty="0">
              <a:cs typeface="B Titr" panose="020B0604020202020204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0" name="Google Shape;236;p28">
            <a:extLst>
              <a:ext uri="{FF2B5EF4-FFF2-40B4-BE49-F238E27FC236}">
                <a16:creationId xmlns:a16="http://schemas.microsoft.com/office/drawing/2014/main" id="{3818B4EE-A6B2-A4D3-5EF4-052C6FFA769D}"/>
              </a:ext>
            </a:extLst>
          </p:cNvPr>
          <p:cNvSpPr txBox="1">
            <a:spLocks/>
          </p:cNvSpPr>
          <p:nvPr/>
        </p:nvSpPr>
        <p:spPr>
          <a:xfrm>
            <a:off x="4572000" y="-183144"/>
            <a:ext cx="2961476" cy="83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 baseline="0">
                <a:solidFill>
                  <a:schemeClr val="dk1"/>
                </a:solidFill>
                <a:latin typeface="Lato Black"/>
                <a:ea typeface="Lato Black"/>
                <a:cs typeface="B Titr" panose="00000700000000000000" pitchFamily="2" charset="-78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algn="r"/>
            <a:r>
              <a:rPr lang="fa-IR" sz="240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0000"/>
                </a:solidFill>
              </a:rPr>
              <a:t>تنظیم محیط داخلی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B57F33-6EB0-ECBF-B57F-7281A66F97CE}"/>
              </a:ext>
            </a:extLst>
          </p:cNvPr>
          <p:cNvCxnSpPr>
            <a:cxnSpLocks/>
          </p:cNvCxnSpPr>
          <p:nvPr/>
        </p:nvCxnSpPr>
        <p:spPr>
          <a:xfrm flipH="1">
            <a:off x="5268906" y="692377"/>
            <a:ext cx="23652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E663D66-3B55-6CF2-D664-9D2218E73CC6}"/>
              </a:ext>
            </a:extLst>
          </p:cNvPr>
          <p:cNvSpPr txBox="1"/>
          <p:nvPr/>
        </p:nvSpPr>
        <p:spPr>
          <a:xfrm>
            <a:off x="21267" y="647265"/>
            <a:ext cx="7910623" cy="267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b="0" i="0" dirty="0">
                <a:solidFill>
                  <a:srgbClr val="242021"/>
                </a:solidFill>
                <a:effectLst/>
                <a:latin typeface="AmuzehNewNormalPS"/>
                <a:cs typeface="B Nazanin" panose="00000400000000000000" pitchFamily="2" charset="-78"/>
              </a:rPr>
              <a:t>یاخته های بدن در میان مایعی بین یاخته ای قرار دارند که به مجموع آن، محیط داخلی</a:t>
            </a:r>
            <a:r>
              <a:rPr lang="fa-IR" sz="1800" dirty="0">
                <a:solidFill>
                  <a:srgbClr val="242021"/>
                </a:solidFill>
                <a:latin typeface="AmuzehNewNormalPS"/>
                <a:cs typeface="B Nazanin" panose="00000400000000000000" pitchFamily="2" charset="-78"/>
              </a:rPr>
              <a:t> </a:t>
            </a:r>
            <a:r>
              <a:rPr lang="fa-IR" sz="1800" b="0" i="0" dirty="0">
                <a:solidFill>
                  <a:srgbClr val="242021"/>
                </a:solidFill>
                <a:effectLst/>
                <a:latin typeface="AmuzehNewNormalPS"/>
                <a:cs typeface="B Nazanin" panose="00000400000000000000" pitchFamily="2" charset="-78"/>
              </a:rPr>
              <a:t>می گویند. </a:t>
            </a:r>
          </a:p>
          <a:p>
            <a:pPr algn="r" rtl="1">
              <a:lnSpc>
                <a:spcPct val="150000"/>
              </a:lnSpc>
            </a:pPr>
            <a:r>
              <a:rPr lang="fa-IR" sz="1800" b="0" i="0" dirty="0">
                <a:solidFill>
                  <a:srgbClr val="242021"/>
                </a:solidFill>
                <a:effectLst/>
                <a:latin typeface="AmuzehNewNormalPS"/>
                <a:cs typeface="B Nazanin" panose="00000400000000000000" pitchFamily="2" charset="-78"/>
              </a:rPr>
              <a:t>نوع و مقدار مواد این محیط باید ثابت بماند تا یاخته ها بتوانند کارهای خود را به درستی انجام دهند. </a:t>
            </a:r>
          </a:p>
          <a:p>
            <a:pPr algn="r" rtl="1">
              <a:lnSpc>
                <a:spcPct val="150000"/>
              </a:lnSpc>
            </a:pPr>
            <a:r>
              <a:rPr lang="fa-IR" sz="1800" b="0" i="0" dirty="0">
                <a:solidFill>
                  <a:srgbClr val="242021"/>
                </a:solidFill>
                <a:effectLst/>
                <a:latin typeface="AmuzehNewNormalPS"/>
                <a:cs typeface="B Nazanin" panose="00000400000000000000" pitchFamily="2" charset="-78"/>
              </a:rPr>
              <a:t>کلیه ها با دفع مواد زائد، آب و نمک های اضافی در این تنظیم نقش اساسی دارند.</a:t>
            </a:r>
            <a:br>
              <a:rPr lang="fa-IR" sz="1800" b="0" i="0" dirty="0">
                <a:solidFill>
                  <a:srgbClr val="242021"/>
                </a:solidFill>
                <a:effectLst/>
                <a:latin typeface="AmuzehNewNormalPS"/>
                <a:cs typeface="B Nazanin" panose="00000400000000000000" pitchFamily="2" charset="-78"/>
              </a:rPr>
            </a:br>
            <a:r>
              <a:rPr lang="fa-IR" sz="1800" b="0" i="0" dirty="0">
                <a:solidFill>
                  <a:srgbClr val="242021"/>
                </a:solidFill>
                <a:effectLst/>
                <a:latin typeface="AmuzehNewNormalPS"/>
                <a:cs typeface="B Nazanin" panose="00000400000000000000" pitchFamily="2" charset="-78"/>
              </a:rPr>
              <a:t>یکی از مهمترین کارهای کلیه، تنظیم میزان آب بدن است. </a:t>
            </a:r>
          </a:p>
          <a:p>
            <a:pPr algn="r" rtl="1">
              <a:lnSpc>
                <a:spcPct val="150000"/>
              </a:lnSpc>
            </a:pPr>
            <a:r>
              <a:rPr lang="fa-IR" sz="1800" b="0" i="0" dirty="0">
                <a:solidFill>
                  <a:srgbClr val="242021"/>
                </a:solidFill>
                <a:effectLst/>
                <a:latin typeface="AmuzehNewNormalPS"/>
                <a:cs typeface="B Nazanin" panose="00000400000000000000" pitchFamily="2" charset="-78"/>
              </a:rPr>
              <a:t>کلیه ها با کم و زیاد کردن دفع آب به صورت ادرار این تنظیم را انجام می دهند</a:t>
            </a:r>
            <a:r>
              <a:rPr lang="fa-IR" sz="2400" b="0" i="0" dirty="0">
                <a:solidFill>
                  <a:srgbClr val="242021"/>
                </a:solidFill>
                <a:effectLst/>
                <a:latin typeface="AmuzehNewNormalPS"/>
                <a:cs typeface="B Nazanin" panose="00000400000000000000" pitchFamily="2" charset="-78"/>
              </a:rPr>
              <a:t>.</a:t>
            </a:r>
            <a:br>
              <a:rPr lang="fa-IR" sz="2400" dirty="0">
                <a:cs typeface="B Nazanin" panose="00000400000000000000" pitchFamily="2" charset="-78"/>
              </a:rPr>
            </a:br>
            <a:endParaRPr lang="en-US" sz="1800" b="1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DE312F-9120-1A07-9A49-D483FD8F3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325" b="53762"/>
          <a:stretch/>
        </p:blipFill>
        <p:spPr>
          <a:xfrm rot="4116366">
            <a:off x="2798961" y="2673941"/>
            <a:ext cx="2102248" cy="222403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C099950-A329-B74D-0D88-2D668F5E97C2}"/>
              </a:ext>
            </a:extLst>
          </p:cNvPr>
          <p:cNvCxnSpPr/>
          <p:nvPr/>
        </p:nvCxnSpPr>
        <p:spPr>
          <a:xfrm>
            <a:off x="1699436" y="3491904"/>
            <a:ext cx="1247775" cy="39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574023-C104-1CE6-4743-D7FDCDDC85F0}"/>
              </a:ext>
            </a:extLst>
          </p:cNvPr>
          <p:cNvSpPr/>
          <p:nvPr/>
        </p:nvSpPr>
        <p:spPr>
          <a:xfrm>
            <a:off x="74432" y="3283134"/>
            <a:ext cx="1892592" cy="531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700" dirty="0">
                <a:cs typeface="B Titr" panose="020B0604020202020204" charset="-78"/>
              </a:rPr>
              <a:t>محیط داخلی</a:t>
            </a:r>
            <a:endParaRPr lang="en-US" sz="2700" dirty="0">
              <a:cs typeface="B Titr" panose="020B0604020202020204" charset="-78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7A9243-42C1-D95D-5D10-4085DFB215F8}"/>
              </a:ext>
            </a:extLst>
          </p:cNvPr>
          <p:cNvCxnSpPr>
            <a:cxnSpLocks/>
          </p:cNvCxnSpPr>
          <p:nvPr/>
        </p:nvCxnSpPr>
        <p:spPr>
          <a:xfrm flipH="1">
            <a:off x="4274288" y="3491904"/>
            <a:ext cx="28762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CB5ED5-19E1-1444-296F-A8889D2D24F5}"/>
              </a:ext>
            </a:extLst>
          </p:cNvPr>
          <p:cNvSpPr/>
          <p:nvPr/>
        </p:nvSpPr>
        <p:spPr>
          <a:xfrm>
            <a:off x="5472383" y="3283134"/>
            <a:ext cx="1892592" cy="531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700" dirty="0">
                <a:cs typeface="B Titr" panose="020B0604020202020204" charset="-78"/>
              </a:rPr>
              <a:t>سلول</a:t>
            </a:r>
            <a:endParaRPr lang="en-US" sz="2700" dirty="0">
              <a:cs typeface="B Titr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693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ctrTitle" idx="4294967295"/>
          </p:nvPr>
        </p:nvSpPr>
        <p:spPr>
          <a:xfrm>
            <a:off x="685800" y="2019285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lt1"/>
                </a:solidFill>
              </a:rPr>
              <a:t>www.hsbh.ir</a:t>
            </a:r>
            <a:endParaRPr sz="9600" dirty="0">
              <a:solidFill>
                <a:schemeClr val="lt1"/>
              </a:solidFill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4294967295"/>
          </p:nvPr>
        </p:nvSpPr>
        <p:spPr>
          <a:xfrm>
            <a:off x="685800" y="3275996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fa-IR" sz="2000" b="1" dirty="0">
                <a:cs typeface="B Nazanin" panose="00000400000000000000" pitchFamily="2" charset="-78"/>
              </a:rPr>
              <a:t>مرکز تخصصی زیست شناسی هرمزگان</a:t>
            </a:r>
            <a:endParaRPr lang="fa-IR" sz="2000" dirty="0"/>
          </a:p>
        </p:txBody>
      </p:sp>
      <p:sp>
        <p:nvSpPr>
          <p:cNvPr id="213" name="Google Shape;213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50473-BD99-92B3-2FE5-C8C115505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104" y="-326549"/>
            <a:ext cx="2489791" cy="2489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847179" y="1049250"/>
            <a:ext cx="6861426" cy="304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1">
              <a:lnSpc>
                <a:spcPct val="150000"/>
              </a:lnSpc>
              <a:buNone/>
            </a:pPr>
            <a:r>
              <a:rPr lang="fa-IR" sz="2000" b="1" i="0" dirty="0">
                <a:cs typeface="B Nazanin" panose="00000400000000000000" pitchFamily="2" charset="-78"/>
              </a:rPr>
              <a:t>گرسنگی و تشنگی را می توان تا چند روز تحمل کرد، </a:t>
            </a:r>
          </a:p>
          <a:p>
            <a:pPr marL="0" lvl="0" indent="0" rtl="1">
              <a:lnSpc>
                <a:spcPct val="150000"/>
              </a:lnSpc>
              <a:buNone/>
            </a:pPr>
            <a:r>
              <a:rPr lang="fa-IR" sz="2000" b="1" i="0" dirty="0">
                <a:cs typeface="B Nazanin" panose="00000400000000000000" pitchFamily="2" charset="-78"/>
              </a:rPr>
              <a:t>اما بدون هوا بیشتر از چند دقیقه زنده نمی مانیم.</a:t>
            </a:r>
          </a:p>
          <a:p>
            <a:pPr marL="0" lvl="0" indent="0" rtl="1">
              <a:lnSpc>
                <a:spcPct val="150000"/>
              </a:lnSpc>
              <a:buNone/>
            </a:pPr>
            <a:r>
              <a:rPr lang="fa-IR" sz="2000" b="1" i="0" dirty="0">
                <a:cs typeface="B Nazanin" panose="00000400000000000000" pitchFamily="2" charset="-78"/>
              </a:rPr>
              <a:t>یاخته های بدن اکسیژن مصرف و کربن دی اکسید دفع می کنند.</a:t>
            </a:r>
          </a:p>
          <a:p>
            <a:pPr marL="0" lvl="0" indent="0" rtl="1">
              <a:lnSpc>
                <a:spcPct val="150000"/>
              </a:lnSpc>
              <a:buNone/>
            </a:pPr>
            <a:r>
              <a:rPr lang="fa-IR" sz="2000" b="1" i="0" dirty="0">
                <a:cs typeface="B Nazanin" panose="00000400000000000000" pitchFamily="2" charset="-78"/>
              </a:rPr>
              <a:t>این دستگاه دفعی، مواد دیگری را نیز به خارج از بدن می فرستند.</a:t>
            </a:r>
          </a:p>
          <a:p>
            <a:pPr marL="0" lvl="0" indent="0" rtl="1">
              <a:lnSpc>
                <a:spcPct val="150000"/>
              </a:lnSpc>
              <a:buNone/>
            </a:pPr>
            <a:r>
              <a:rPr lang="fa-IR" sz="2000" b="1" i="0" dirty="0">
                <a:cs typeface="B Nazanin" panose="00000400000000000000" pitchFamily="2" charset="-78"/>
              </a:rPr>
              <a:t>در این فصل با دستگاه تنفس و دفع مواد زائد، بیشتر آشنا می شوید.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2DCEFF-9957-4705-A2A2-8A870173E8AC}"/>
              </a:ext>
            </a:extLst>
          </p:cNvPr>
          <p:cNvSpPr/>
          <p:nvPr/>
        </p:nvSpPr>
        <p:spPr>
          <a:xfrm>
            <a:off x="861237" y="3338610"/>
            <a:ext cx="6209414" cy="425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ساختار دستگاه تنفس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95" y="2028580"/>
            <a:ext cx="7517219" cy="3043200"/>
          </a:xfrm>
        </p:spPr>
        <p:txBody>
          <a:bodyPr/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000" dirty="0">
                <a:cs typeface="B Nazanin" panose="00000400000000000000" pitchFamily="2" charset="-78"/>
              </a:rPr>
              <a:t>در این بخش متوجه می شویم که هوا برای رسیدن به شش ها چه مسیری را طی می کند.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fa-IR" sz="1100" dirty="0">
              <a:solidFill>
                <a:srgbClr val="002060"/>
              </a:solidFill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>
                <a:solidFill>
                  <a:schemeClr val="bg1"/>
                </a:solidFill>
              </a:rPr>
              <a:t>                  </a:t>
            </a:r>
            <a:r>
              <a:rPr lang="fa-IR" sz="2000" dirty="0">
                <a:solidFill>
                  <a:schemeClr val="bg1"/>
                </a:solidFill>
              </a:rPr>
              <a:t>بینی </a:t>
            </a:r>
            <a:r>
              <a:rPr lang="fa-IR" dirty="0">
                <a:solidFill>
                  <a:schemeClr val="bg1"/>
                </a:solidFill>
              </a:rPr>
              <a:t>یا دهان – حلق – حنجره – نای – نایژه – نایژک ها – کیسه های هوایی</a:t>
            </a:r>
            <a:endParaRPr lang="fa-IR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72189" y="4763244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1026" name="Picture 2" descr="The Benefits of Breathing Exercises | Wim Hof Method">
            <a:extLst>
              <a:ext uri="{FF2B5EF4-FFF2-40B4-BE49-F238E27FC236}">
                <a16:creationId xmlns:a16="http://schemas.microsoft.com/office/drawing/2014/main" id="{7D9FF95A-2558-43AA-81CE-62B98B3EE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7" y="71720"/>
            <a:ext cx="1800226" cy="19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آناتومی دستگاه تنفس</a:t>
            </a:r>
          </a:p>
        </p:txBody>
      </p:sp>
      <p:pic>
        <p:nvPicPr>
          <p:cNvPr id="2054" name="Picture 6" descr="The Tracheobronchial Tree - Trachea - Bronchi - TeachMeAnatomy">
            <a:extLst>
              <a:ext uri="{FF2B5EF4-FFF2-40B4-BE49-F238E27FC236}">
                <a16:creationId xmlns:a16="http://schemas.microsoft.com/office/drawing/2014/main" id="{E60C2BAE-38DD-42B9-95A1-008D8198C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2" y="64965"/>
            <a:ext cx="4509506" cy="507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E23D53-1985-4648-BA7F-B6AB34F9F51B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956393" y="2434856"/>
            <a:ext cx="4625160" cy="2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C3E714-94DA-4C1E-8CD8-5C7640D87BF7}"/>
              </a:ext>
            </a:extLst>
          </p:cNvPr>
          <p:cNvCxnSpPr>
            <a:cxnSpLocks/>
          </p:cNvCxnSpPr>
          <p:nvPr/>
        </p:nvCxnSpPr>
        <p:spPr>
          <a:xfrm flipH="1">
            <a:off x="2158413" y="2888513"/>
            <a:ext cx="2794588" cy="38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71D0DC-0A7C-445A-9BC3-50F9F58AB350}"/>
              </a:ext>
            </a:extLst>
          </p:cNvPr>
          <p:cNvCxnSpPr>
            <a:cxnSpLocks/>
          </p:cNvCxnSpPr>
          <p:nvPr/>
        </p:nvCxnSpPr>
        <p:spPr>
          <a:xfrm flipH="1">
            <a:off x="2583715" y="3423689"/>
            <a:ext cx="1541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D84273-4C06-4A95-B768-30F6431B878F}"/>
              </a:ext>
            </a:extLst>
          </p:cNvPr>
          <p:cNvCxnSpPr>
            <a:cxnSpLocks/>
          </p:cNvCxnSpPr>
          <p:nvPr/>
        </p:nvCxnSpPr>
        <p:spPr>
          <a:xfrm flipH="1">
            <a:off x="3140149" y="4001386"/>
            <a:ext cx="1541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F6B26DA-4983-41D2-9984-D3959AFAF3FD}"/>
              </a:ext>
            </a:extLst>
          </p:cNvPr>
          <p:cNvSpPr/>
          <p:nvPr/>
        </p:nvSpPr>
        <p:spPr>
          <a:xfrm>
            <a:off x="6581553" y="2169042"/>
            <a:ext cx="1403498" cy="531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Titr" panose="020B0604020202020204" charset="-78"/>
              </a:rPr>
              <a:t>نای</a:t>
            </a:r>
            <a:endParaRPr lang="en-US" sz="2800" dirty="0">
              <a:cs typeface="B Titr" panose="020B0604020202020204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DC07418-E3BB-45A7-99AF-F298A1902169}"/>
              </a:ext>
            </a:extLst>
          </p:cNvPr>
          <p:cNvSpPr/>
          <p:nvPr/>
        </p:nvSpPr>
        <p:spPr>
          <a:xfrm>
            <a:off x="4953001" y="2622699"/>
            <a:ext cx="1403498" cy="531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Titr" panose="020B0604020202020204" charset="-78"/>
              </a:rPr>
              <a:t>نایژه</a:t>
            </a:r>
            <a:endParaRPr lang="en-US" sz="2800" dirty="0">
              <a:cs typeface="B Titr" panose="020B0604020202020204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3FE1795-37FA-4493-A3B3-57B6BDA3C661}"/>
              </a:ext>
            </a:extLst>
          </p:cNvPr>
          <p:cNvSpPr/>
          <p:nvPr/>
        </p:nvSpPr>
        <p:spPr>
          <a:xfrm>
            <a:off x="4681870" y="3769661"/>
            <a:ext cx="1403498" cy="531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Titr" panose="020B0604020202020204" charset="-78"/>
              </a:rPr>
              <a:t>حبابک</a:t>
            </a:r>
            <a:endParaRPr lang="en-US" sz="2800" dirty="0">
              <a:cs typeface="B Titr" panose="020B0604020202020204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D84BA73-D4A9-486F-B2F8-CD581C9D4D2F}"/>
              </a:ext>
            </a:extLst>
          </p:cNvPr>
          <p:cNvSpPr/>
          <p:nvPr/>
        </p:nvSpPr>
        <p:spPr>
          <a:xfrm>
            <a:off x="3528236" y="3129521"/>
            <a:ext cx="1403498" cy="531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Titr" panose="020B0604020202020204" charset="-78"/>
              </a:rPr>
              <a:t>نایژک</a:t>
            </a:r>
            <a:endParaRPr lang="en-US" sz="2800" dirty="0">
              <a:cs typeface="B Titr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986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Google Shape;123;p18">
            <a:extLst>
              <a:ext uri="{FF2B5EF4-FFF2-40B4-BE49-F238E27FC236}">
                <a16:creationId xmlns:a16="http://schemas.microsoft.com/office/drawing/2014/main" id="{32925532-9272-E49B-FA6F-CCB7ED956A09}"/>
              </a:ext>
            </a:extLst>
          </p:cNvPr>
          <p:cNvSpPr txBox="1">
            <a:spLocks/>
          </p:cNvSpPr>
          <p:nvPr/>
        </p:nvSpPr>
        <p:spPr>
          <a:xfrm>
            <a:off x="3193990" y="92057"/>
            <a:ext cx="5603474" cy="74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algn="r" rtl="1"/>
            <a:r>
              <a:rPr lang="fa-IR" sz="4000" dirty="0">
                <a:solidFill>
                  <a:schemeClr val="accent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cs typeface="B Titr" panose="00000700000000000000" pitchFamily="2" charset="-78"/>
              </a:rPr>
              <a:t>سه بعدی ببینیم</a:t>
            </a:r>
          </a:p>
        </p:txBody>
      </p:sp>
      <p:sp>
        <p:nvSpPr>
          <p:cNvPr id="3" name="Google Shape;125;p18">
            <a:extLst>
              <a:ext uri="{FF2B5EF4-FFF2-40B4-BE49-F238E27FC236}">
                <a16:creationId xmlns:a16="http://schemas.microsoft.com/office/drawing/2014/main" id="{24481895-9FA4-31E5-3079-61FA7E1CC024}"/>
              </a:ext>
            </a:extLst>
          </p:cNvPr>
          <p:cNvSpPr/>
          <p:nvPr/>
        </p:nvSpPr>
        <p:spPr>
          <a:xfrm>
            <a:off x="7628510" y="2858446"/>
            <a:ext cx="247756" cy="23656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26;p18">
            <a:extLst>
              <a:ext uri="{FF2B5EF4-FFF2-40B4-BE49-F238E27FC236}">
                <a16:creationId xmlns:a16="http://schemas.microsoft.com/office/drawing/2014/main" id="{EED046F5-AB3D-4C25-0513-0962CF44528F}"/>
              </a:ext>
            </a:extLst>
          </p:cNvPr>
          <p:cNvGrpSpPr/>
          <p:nvPr/>
        </p:nvGrpSpPr>
        <p:grpSpPr>
          <a:xfrm>
            <a:off x="7628510" y="1192585"/>
            <a:ext cx="1061492" cy="1061761"/>
            <a:chOff x="6654650" y="3665275"/>
            <a:chExt cx="409100" cy="409125"/>
          </a:xfrm>
        </p:grpSpPr>
        <p:sp>
          <p:nvSpPr>
            <p:cNvPr id="5" name="Google Shape;127;p18">
              <a:extLst>
                <a:ext uri="{FF2B5EF4-FFF2-40B4-BE49-F238E27FC236}">
                  <a16:creationId xmlns:a16="http://schemas.microsoft.com/office/drawing/2014/main" id="{350FC880-C548-D13A-1AFF-89A071CBC9F2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8;p18">
              <a:extLst>
                <a:ext uri="{FF2B5EF4-FFF2-40B4-BE49-F238E27FC236}">
                  <a16:creationId xmlns:a16="http://schemas.microsoft.com/office/drawing/2014/main" id="{AEA788A2-4E37-8F45-AA5F-6AD37C0E1411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29;p18">
            <a:extLst>
              <a:ext uri="{FF2B5EF4-FFF2-40B4-BE49-F238E27FC236}">
                <a16:creationId xmlns:a16="http://schemas.microsoft.com/office/drawing/2014/main" id="{58C78854-701A-FBEA-9D06-D779019A6278}"/>
              </a:ext>
            </a:extLst>
          </p:cNvPr>
          <p:cNvGrpSpPr/>
          <p:nvPr/>
        </p:nvGrpSpPr>
        <p:grpSpPr>
          <a:xfrm rot="1057031">
            <a:off x="6902771" y="1118396"/>
            <a:ext cx="701299" cy="701354"/>
            <a:chOff x="570875" y="4322250"/>
            <a:chExt cx="443300" cy="443325"/>
          </a:xfrm>
        </p:grpSpPr>
        <p:sp>
          <p:nvSpPr>
            <p:cNvPr id="8" name="Google Shape;130;p18">
              <a:extLst>
                <a:ext uri="{FF2B5EF4-FFF2-40B4-BE49-F238E27FC236}">
                  <a16:creationId xmlns:a16="http://schemas.microsoft.com/office/drawing/2014/main" id="{EAA3D10D-9476-E0A0-1E8E-8215DC753759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1;p18">
              <a:extLst>
                <a:ext uri="{FF2B5EF4-FFF2-40B4-BE49-F238E27FC236}">
                  <a16:creationId xmlns:a16="http://schemas.microsoft.com/office/drawing/2014/main" id="{1B01AF2D-C0EF-186C-2C67-33F29777CA9B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2;p18">
              <a:extLst>
                <a:ext uri="{FF2B5EF4-FFF2-40B4-BE49-F238E27FC236}">
                  <a16:creationId xmlns:a16="http://schemas.microsoft.com/office/drawing/2014/main" id="{5BE7A88A-B280-396F-3CBB-41CEF9DDFFA6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;p18">
              <a:extLst>
                <a:ext uri="{FF2B5EF4-FFF2-40B4-BE49-F238E27FC236}">
                  <a16:creationId xmlns:a16="http://schemas.microsoft.com/office/drawing/2014/main" id="{B77E3D4C-D4C6-C322-0EA2-B35EAD63BB89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34;p18">
            <a:extLst>
              <a:ext uri="{FF2B5EF4-FFF2-40B4-BE49-F238E27FC236}">
                <a16:creationId xmlns:a16="http://schemas.microsoft.com/office/drawing/2014/main" id="{72B2654D-663F-D295-D9B8-FF4F0DC33557}"/>
              </a:ext>
            </a:extLst>
          </p:cNvPr>
          <p:cNvSpPr/>
          <p:nvPr/>
        </p:nvSpPr>
        <p:spPr>
          <a:xfrm rot="2466710">
            <a:off x="6376672" y="1735695"/>
            <a:ext cx="344265" cy="32871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5;p18">
            <a:extLst>
              <a:ext uri="{FF2B5EF4-FFF2-40B4-BE49-F238E27FC236}">
                <a16:creationId xmlns:a16="http://schemas.microsoft.com/office/drawing/2014/main" id="{A4E3F4C6-C585-7A24-461A-916B8829FAAB}"/>
              </a:ext>
            </a:extLst>
          </p:cNvPr>
          <p:cNvSpPr/>
          <p:nvPr/>
        </p:nvSpPr>
        <p:spPr>
          <a:xfrm rot="-1609645">
            <a:off x="6880133" y="1942499"/>
            <a:ext cx="247727" cy="23653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36;p18">
            <a:extLst>
              <a:ext uri="{FF2B5EF4-FFF2-40B4-BE49-F238E27FC236}">
                <a16:creationId xmlns:a16="http://schemas.microsoft.com/office/drawing/2014/main" id="{844C64AD-E822-6CB7-E887-DCFE23559996}"/>
              </a:ext>
            </a:extLst>
          </p:cNvPr>
          <p:cNvSpPr/>
          <p:nvPr/>
        </p:nvSpPr>
        <p:spPr>
          <a:xfrm rot="2925875">
            <a:off x="8382245" y="2129903"/>
            <a:ext cx="185522" cy="177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37;p18">
            <a:extLst>
              <a:ext uri="{FF2B5EF4-FFF2-40B4-BE49-F238E27FC236}">
                <a16:creationId xmlns:a16="http://schemas.microsoft.com/office/drawing/2014/main" id="{6FD0D225-7BD2-B7D0-479A-D15A6DCEDC7A}"/>
              </a:ext>
            </a:extLst>
          </p:cNvPr>
          <p:cNvSpPr/>
          <p:nvPr/>
        </p:nvSpPr>
        <p:spPr>
          <a:xfrm rot="-1609225">
            <a:off x="7610186" y="943178"/>
            <a:ext cx="167149" cy="15960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38;p18">
            <a:extLst>
              <a:ext uri="{FF2B5EF4-FFF2-40B4-BE49-F238E27FC236}">
                <a16:creationId xmlns:a16="http://schemas.microsoft.com/office/drawing/2014/main" id="{BBD49E8C-1A13-BEB3-57BE-A06BE2752327}"/>
              </a:ext>
            </a:extLst>
          </p:cNvPr>
          <p:cNvSpPr txBox="1">
            <a:spLocks/>
          </p:cNvSpPr>
          <p:nvPr/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7" name="3D Model 16" descr="Stylized Human Lungs">
                <a:extLst>
                  <a:ext uri="{FF2B5EF4-FFF2-40B4-BE49-F238E27FC236}">
                    <a16:creationId xmlns:a16="http://schemas.microsoft.com/office/drawing/2014/main" id="{BD1D891B-231E-B7C2-4985-C8D79BC0B6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3294600"/>
                  </p:ext>
                </p:extLst>
              </p:nvPr>
            </p:nvGraphicFramePr>
            <p:xfrm>
              <a:off x="2432232" y="543606"/>
              <a:ext cx="2094524" cy="2566814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094524" cy="2566814"/>
                    </a:xfrm>
                    <a:prstGeom prst="rect">
                      <a:avLst/>
                    </a:prstGeom>
                  </am3d:spPr>
                  <am3d:camera>
                    <am3d:pos x="0" y="0" z="634766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61982" d="1000000"/>
                    <am3d:preTrans dx="0" dy="-151887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198693" ay="11731" az="1079791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5035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7" name="3D Model 16" descr="Stylized Human Lungs">
                <a:extLst>
                  <a:ext uri="{FF2B5EF4-FFF2-40B4-BE49-F238E27FC236}">
                    <a16:creationId xmlns:a16="http://schemas.microsoft.com/office/drawing/2014/main" id="{BD1D891B-231E-B7C2-4985-C8D79BC0B6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2232" y="543606"/>
                <a:ext cx="2094524" cy="2566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3D Model 17" descr="Stylized Human Lungs">
                <a:extLst>
                  <a:ext uri="{FF2B5EF4-FFF2-40B4-BE49-F238E27FC236}">
                    <a16:creationId xmlns:a16="http://schemas.microsoft.com/office/drawing/2014/main" id="{F97213F0-9956-1F13-0A77-DF66669DEDC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0424064"/>
                  </p:ext>
                </p:extLst>
              </p:nvPr>
            </p:nvGraphicFramePr>
            <p:xfrm>
              <a:off x="105402" y="1685838"/>
              <a:ext cx="2236624" cy="80899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236624" cy="808992"/>
                    </a:xfrm>
                    <a:prstGeom prst="rect">
                      <a:avLst/>
                    </a:prstGeom>
                  </am3d:spPr>
                  <am3d:camera>
                    <am3d:pos x="0" y="0" z="634766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61982" d="1000000"/>
                    <am3d:preTrans dx="0" dy="-151887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318401" ay="1857" az="-1072151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06399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3D Model 17" descr="Stylized Human Lungs">
                <a:extLst>
                  <a:ext uri="{FF2B5EF4-FFF2-40B4-BE49-F238E27FC236}">
                    <a16:creationId xmlns:a16="http://schemas.microsoft.com/office/drawing/2014/main" id="{F97213F0-9956-1F13-0A77-DF66669DED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402" y="1685838"/>
                <a:ext cx="2236624" cy="808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9" name="3D Model 18" descr="Stylized Human Lungs">
                <a:extLst>
                  <a:ext uri="{FF2B5EF4-FFF2-40B4-BE49-F238E27FC236}">
                    <a16:creationId xmlns:a16="http://schemas.microsoft.com/office/drawing/2014/main" id="{71A571C0-D179-B54E-4C6B-630EDE1D765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5911408"/>
                  </p:ext>
                </p:extLst>
              </p:nvPr>
            </p:nvGraphicFramePr>
            <p:xfrm>
              <a:off x="5245503" y="-264267"/>
              <a:ext cx="980308" cy="385460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980308" cy="3854609"/>
                    </a:xfrm>
                    <a:prstGeom prst="rect">
                      <a:avLst/>
                    </a:prstGeom>
                  </am3d:spPr>
                  <am3d:camera>
                    <am3d:pos x="0" y="0" z="634766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61982" d="1000000"/>
                    <am3d:preTrans dx="0" dy="-151887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935804" ay="-4799310" az="-5943964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40639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9" name="3D Model 18" descr="Stylized Human Lungs">
                <a:extLst>
                  <a:ext uri="{FF2B5EF4-FFF2-40B4-BE49-F238E27FC236}">
                    <a16:creationId xmlns:a16="http://schemas.microsoft.com/office/drawing/2014/main" id="{71A571C0-D179-B54E-4C6B-630EDE1D76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45503" y="-264267"/>
                <a:ext cx="980308" cy="3854609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D67BB43-3937-8BEA-2805-6FB845537603}"/>
              </a:ext>
            </a:extLst>
          </p:cNvPr>
          <p:cNvSpPr/>
          <p:nvPr/>
        </p:nvSpPr>
        <p:spPr>
          <a:xfrm>
            <a:off x="5039224" y="3678864"/>
            <a:ext cx="1392866" cy="584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نیم رخ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5C89C33-03C9-36A7-9FBB-F33A6DB004CB}"/>
              </a:ext>
            </a:extLst>
          </p:cNvPr>
          <p:cNvSpPr/>
          <p:nvPr/>
        </p:nvSpPr>
        <p:spPr>
          <a:xfrm>
            <a:off x="518366" y="3678864"/>
            <a:ext cx="1392866" cy="584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از بالا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86EEAF2-4239-D91B-0F5B-AC3596E0BD5F}"/>
              </a:ext>
            </a:extLst>
          </p:cNvPr>
          <p:cNvSpPr/>
          <p:nvPr/>
        </p:nvSpPr>
        <p:spPr>
          <a:xfrm>
            <a:off x="2837270" y="3678864"/>
            <a:ext cx="1392866" cy="584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از روبرو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29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60A74D-CB90-91EC-D974-8D167FE7B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0" t="32446" r="64651" b="19365"/>
          <a:stretch/>
        </p:blipFill>
        <p:spPr>
          <a:xfrm>
            <a:off x="105240" y="191383"/>
            <a:ext cx="2678560" cy="32854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6827" y="145385"/>
            <a:ext cx="6545452" cy="744300"/>
          </a:xfrm>
        </p:spPr>
        <p:txBody>
          <a:bodyPr/>
          <a:lstStyle/>
          <a:p>
            <a:r>
              <a:rPr lang="fa-IR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تبادل هوا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2782957" y="1050150"/>
            <a:ext cx="5451196" cy="3043200"/>
          </a:xfrm>
        </p:spPr>
        <p:txBody>
          <a:bodyPr/>
          <a:lstStyle/>
          <a:p>
            <a:r>
              <a:rPr lang="fa-IR" sz="2000" b="1" dirty="0"/>
              <a:t>انتهای نایژک ها در شش ها کیسه های هوایی قرار دارند.</a:t>
            </a:r>
          </a:p>
          <a:p>
            <a:r>
              <a:rPr lang="fa-IR" b="1" dirty="0"/>
              <a:t>در هر شش میلیون ها کیسه هوایی وجود دارد.</a:t>
            </a:r>
          </a:p>
          <a:p>
            <a:r>
              <a:rPr lang="fa-I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این کیسه ها چگونه تبادل هوا انجام می دهند؟</a:t>
            </a:r>
          </a:p>
          <a:p>
            <a:r>
              <a:rPr lang="fa-IR" sz="2000" b="1" dirty="0"/>
              <a:t>اطراف این کیسه ها، مویرگ های خونی فراوانی وجود دارند </a:t>
            </a:r>
          </a:p>
          <a:p>
            <a:r>
              <a:rPr lang="fa-IR" b="1" dirty="0"/>
              <a:t>که اکسیژن را جذب و کربن دی اکسید را دفع می کنند.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17084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4774" y="-180768"/>
            <a:ext cx="6545452" cy="744300"/>
          </a:xfrm>
        </p:spPr>
        <p:txBody>
          <a:bodyPr/>
          <a:lstStyle/>
          <a:p>
            <a:r>
              <a:rPr lang="fa-IR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دم و بازدم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2782957" y="656734"/>
            <a:ext cx="5451196" cy="3043200"/>
          </a:xfrm>
        </p:spPr>
        <p:txBody>
          <a:bodyPr/>
          <a:lstStyle/>
          <a:p>
            <a:r>
              <a:rPr lang="fa-IR" sz="2000" b="1" dirty="0"/>
              <a:t>شش ها در قفسه ی سینه قرار دارند.</a:t>
            </a:r>
          </a:p>
          <a:p>
            <a:pPr marL="0" indent="0">
              <a:buNone/>
            </a:pPr>
            <a:r>
              <a:rPr lang="fa-IR" b="1" dirty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نقش قفسه سینه:</a:t>
            </a:r>
          </a:p>
          <a:p>
            <a:r>
              <a:rPr lang="fa-IR" b="1" dirty="0"/>
              <a:t>حفاظت از شش ها – کمک به باز و جمع شدن شش ها</a:t>
            </a:r>
          </a:p>
          <a:p>
            <a:r>
              <a:rPr lang="fa-IR" sz="2000" b="1" dirty="0"/>
              <a:t>پرده دیافراگم در پایین قفسه سینه با تغییر شکل خود باعث دم و بازدم می شود.</a:t>
            </a:r>
            <a:endParaRPr lang="fa-IR" b="1" dirty="0"/>
          </a:p>
          <a:p>
            <a:pPr marL="0" indent="0">
              <a:buNone/>
            </a:pPr>
            <a:endParaRPr lang="fa-IR" sz="2000" b="1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C006BCD-0CF2-83AB-7A4D-95D2EAE3E08A}"/>
              </a:ext>
            </a:extLst>
          </p:cNvPr>
          <p:cNvSpPr txBox="1">
            <a:spLocks/>
          </p:cNvSpPr>
          <p:nvPr/>
        </p:nvSpPr>
        <p:spPr>
          <a:xfrm>
            <a:off x="2491408" y="3476844"/>
            <a:ext cx="3299791" cy="14698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indent="-360000" algn="just" rtl="1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SzPts val="2400"/>
              <a:buFont typeface="Lato Light"/>
              <a:buChar char="◦"/>
              <a:defRPr sz="2000" b="0" i="0" u="none" strike="noStrike" cap="none" baseline="0">
                <a:solidFill>
                  <a:schemeClr val="dk1"/>
                </a:solidFill>
                <a:latin typeface="Lato Light"/>
                <a:ea typeface="Lato Light"/>
                <a:cs typeface="B Nazanin" panose="00000400000000000000" pitchFamily="2" charset="-78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None/>
            </a:pPr>
            <a:r>
              <a:rPr lang="fa-IR" sz="2800" b="1" dirty="0">
                <a:solidFill>
                  <a:srgbClr val="7030A0"/>
                </a:solidFill>
              </a:rPr>
              <a:t>    دم: </a:t>
            </a:r>
            <a:r>
              <a:rPr lang="fa-IR" b="1" dirty="0"/>
              <a:t>ورود هوا به درون شش ها</a:t>
            </a:r>
          </a:p>
          <a:p>
            <a:pPr marL="0" indent="0">
              <a:buNone/>
            </a:pPr>
            <a:r>
              <a:rPr lang="fa-IR" sz="2800" b="1" dirty="0">
                <a:solidFill>
                  <a:srgbClr val="7030A0"/>
                </a:solidFill>
              </a:rPr>
              <a:t>    بازدم: </a:t>
            </a:r>
            <a:r>
              <a:rPr lang="fa-IR" b="1" dirty="0"/>
              <a:t>خروج هوا از شش ها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C6A4EA-D4FB-AEE2-686F-F286ED722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34" y="181194"/>
            <a:ext cx="20955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241334" y="70800"/>
            <a:ext cx="7194038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r"/>
            <a:r>
              <a:rPr lang="fa-IR" dirty="0"/>
              <a:t>عملکرد دیافراگم در پر و خالی شدن شش ها از هوا</a:t>
            </a:r>
            <a:endParaRPr dirty="0"/>
          </a:p>
        </p:txBody>
      </p:sp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E41B0-80BF-7E43-5E90-6A49F55C7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64" y="1116335"/>
            <a:ext cx="664845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4F5B43-D3EB-1D0F-58AF-934C2C480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44" t="36169" r="14116" b="25155"/>
          <a:stretch/>
        </p:blipFill>
        <p:spPr>
          <a:xfrm>
            <a:off x="217444" y="175462"/>
            <a:ext cx="1292969" cy="1988288"/>
          </a:xfrm>
          <a:prstGeom prst="rect">
            <a:avLst/>
          </a:prstGeom>
        </p:spPr>
      </p:pic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1290743" y="0"/>
            <a:ext cx="6034500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r"/>
            <a:r>
              <a:rPr lang="fa-IR" dirty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</a:rPr>
              <a:t>تولید صدا</a:t>
            </a:r>
            <a:endParaRPr dirty="0">
              <a:ln>
                <a:solidFill>
                  <a:srgbClr val="00B05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92" name="Google Shape;192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7057C-9C6D-A203-57E0-ADEF8BE42B7C}"/>
              </a:ext>
            </a:extLst>
          </p:cNvPr>
          <p:cNvSpPr txBox="1"/>
          <p:nvPr/>
        </p:nvSpPr>
        <p:spPr>
          <a:xfrm>
            <a:off x="1448480" y="1105808"/>
            <a:ext cx="6527111" cy="2455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000" b="1" dirty="0">
                <a:solidFill>
                  <a:schemeClr val="dk1"/>
                </a:solidFill>
                <a:latin typeface="Lato Light"/>
                <a:cs typeface="B Nazanin" panose="00000400000000000000" pitchFamily="2" charset="-78"/>
              </a:rPr>
              <a:t>حنجره بعد از حلق و در ابتدای نای قرار دارد. </a:t>
            </a:r>
          </a:p>
          <a:p>
            <a:pPr algn="r" rtl="1">
              <a:lnSpc>
                <a:spcPct val="200000"/>
              </a:lnSpc>
            </a:pPr>
            <a:endParaRPr lang="fa-IR" sz="2000" b="1" dirty="0">
              <a:solidFill>
                <a:schemeClr val="dk1"/>
              </a:solidFill>
              <a:latin typeface="Lato Light"/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000" b="1" dirty="0">
                <a:solidFill>
                  <a:schemeClr val="dk1"/>
                </a:solidFill>
                <a:latin typeface="Lato Light"/>
                <a:cs typeface="B Nazanin" panose="00000400000000000000" pitchFamily="2" charset="-78"/>
              </a:rPr>
              <a:t>درون آن دو پرده ماهیچه ای وجود </a:t>
            </a:r>
            <a:r>
              <a:rPr lang="fa-IR" sz="2000" b="1" dirty="0">
                <a:solidFill>
                  <a:schemeClr val="dk1"/>
                </a:solidFill>
                <a:latin typeface="Lato Light"/>
                <a:cs typeface="B Nazanin" panose="00000400000000000000" pitchFamily="2" charset="-78"/>
                <a:sym typeface="Lato Light"/>
              </a:rPr>
              <a:t>دارد </a:t>
            </a:r>
            <a:r>
              <a:rPr lang="fa-IR" sz="2000" b="1" dirty="0">
                <a:solidFill>
                  <a:schemeClr val="dk1"/>
                </a:solidFill>
                <a:latin typeface="Lato Light"/>
                <a:cs typeface="B Nazanin" panose="00000400000000000000" pitchFamily="2" charset="-78"/>
              </a:rPr>
              <a:t>که به آن </a:t>
            </a:r>
            <a:r>
              <a:rPr lang="fa-IR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Lato Light"/>
                <a:cs typeface="B Nazanin" panose="00000400000000000000" pitchFamily="2" charset="-78"/>
              </a:rPr>
              <a:t>تارهای صوتی </a:t>
            </a:r>
            <a:r>
              <a:rPr lang="fa-IR" sz="2000" b="1" dirty="0">
                <a:solidFill>
                  <a:schemeClr val="dk1"/>
                </a:solidFill>
                <a:latin typeface="Lato Light"/>
                <a:cs typeface="B Nazanin" panose="00000400000000000000" pitchFamily="2" charset="-78"/>
              </a:rPr>
              <a:t>میگویند. </a:t>
            </a:r>
            <a:br>
              <a:rPr lang="fa-IR" sz="2000" b="1" dirty="0">
                <a:solidFill>
                  <a:schemeClr val="dk1"/>
                </a:solidFill>
                <a:latin typeface="Lato Light"/>
                <a:cs typeface="B Nazanin" panose="00000400000000000000" pitchFamily="2" charset="-78"/>
              </a:rPr>
            </a:br>
            <a:endParaRPr lang="en-US" sz="2000" b="1" dirty="0">
              <a:solidFill>
                <a:schemeClr val="dk1"/>
              </a:solidFill>
              <a:latin typeface="Lato Light"/>
              <a:cs typeface="B Nazanin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3F1EB-23C2-3602-3508-BFB1C5498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06330" y="2427288"/>
            <a:ext cx="2142715" cy="26475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76CBBB-B058-4F79-830C-38E195E13024}"/>
              </a:ext>
            </a:extLst>
          </p:cNvPr>
          <p:cNvSpPr txBox="1"/>
          <p:nvPr/>
        </p:nvSpPr>
        <p:spPr>
          <a:xfrm>
            <a:off x="2130136" y="3591858"/>
            <a:ext cx="5749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000" b="1" dirty="0">
                <a:solidFill>
                  <a:schemeClr val="dk1"/>
                </a:solidFill>
                <a:latin typeface="Lato Light"/>
                <a:cs typeface="B Nazanin" panose="00000400000000000000" pitchFamily="2" charset="-78"/>
              </a:rPr>
              <a:t>عبور هوا از میان این قسمت باعث ارتعاش و تولید صدا می شود.</a:t>
            </a:r>
            <a:endParaRPr lang="en-US" sz="2000" b="1" dirty="0">
              <a:solidFill>
                <a:schemeClr val="dk1"/>
              </a:solidFill>
              <a:latin typeface="Lato Light"/>
              <a:cs typeface="B Nazanin" panose="000004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B75964-FA8A-E69D-4380-4DD13657C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492" y="82784"/>
            <a:ext cx="823421" cy="842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E7E4D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626</Words>
  <Application>Microsoft Office PowerPoint</Application>
  <PresentationFormat>On-screen Show (16:9)</PresentationFormat>
  <Paragraphs>86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Lato Light</vt:lpstr>
      <vt:lpstr>AmuzehNewNormalPS</vt:lpstr>
      <vt:lpstr>Lato</vt:lpstr>
      <vt:lpstr>Amuzeh-New-Bold</vt:lpstr>
      <vt:lpstr>B Nazanin</vt:lpstr>
      <vt:lpstr>Calibri</vt:lpstr>
      <vt:lpstr>Arial</vt:lpstr>
      <vt:lpstr>Lato Black</vt:lpstr>
      <vt:lpstr>Silvia template</vt:lpstr>
      <vt:lpstr>فصل 15 | تبادل با محیط</vt:lpstr>
      <vt:lpstr>PowerPoint Presentation</vt:lpstr>
      <vt:lpstr>ساختار دستگاه تنفس</vt:lpstr>
      <vt:lpstr>آناتومی دستگاه تنفس</vt:lpstr>
      <vt:lpstr>PowerPoint Presentation</vt:lpstr>
      <vt:lpstr>تبادل هوا</vt:lpstr>
      <vt:lpstr>دم و بازدم</vt:lpstr>
      <vt:lpstr>عملکرد دیافراگم در پر و خالی شدن شش ها از هوا</vt:lpstr>
      <vt:lpstr>تولید صدا</vt:lpstr>
      <vt:lpstr>دستگاه دفع ادرار</vt:lpstr>
      <vt:lpstr>PowerPoint Presentation</vt:lpstr>
      <vt:lpstr>PowerPoint Presentation</vt:lpstr>
      <vt:lpstr>PowerPoint Presentation</vt:lpstr>
      <vt:lpstr>PowerPoint Presentation</vt:lpstr>
      <vt:lpstr>www.hsbh.ir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Hoori</dc:creator>
  <cp:lastModifiedBy>Mostafa</cp:lastModifiedBy>
  <cp:revision>105</cp:revision>
  <dcterms:modified xsi:type="dcterms:W3CDTF">2023-04-20T07:14:10Z</dcterms:modified>
</cp:coreProperties>
</file>